
<file path=[Content_Types].xml><?xml version="1.0" encoding="utf-8"?>
<Types xmlns="http://schemas.openxmlformats.org/package/2006/content-types">
  <Override PartName="/ppt/tags/tag8.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Default Extension="jpeg" ContentType="image/jpeg"/>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5119350" cy="10691813"/>
  <p:notesSz cx="9144000" cy="6858000"/>
  <p:custDataLst>
    <p:tags r:id="rId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90" userDrawn="1">
          <p15:clr>
            <a:srgbClr val="A4A3A4"/>
          </p15:clr>
        </p15:guide>
        <p15:guide id="2" pos="47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78" autoAdjust="0"/>
    <p:restoredTop sz="99851" autoAdjust="0"/>
  </p:normalViewPr>
  <p:slideViewPr>
    <p:cSldViewPr snapToGrid="0" showGuides="1">
      <p:cViewPr>
        <p:scale>
          <a:sx n="75" d="100"/>
          <a:sy n="75" d="100"/>
        </p:scale>
        <p:origin x="-90" y="1074"/>
      </p:cViewPr>
      <p:guideLst>
        <p:guide orient="horz" pos="3390"/>
        <p:guide pos="47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2023/8/18</a:t>
            </a:fld>
            <a:endParaRPr lang="zh-CN" altLang="en-US"/>
          </a:p>
        </p:txBody>
      </p:sp>
      <p:sp>
        <p:nvSpPr>
          <p:cNvPr id="4" name="幻灯片图像占位符 3"/>
          <p:cNvSpPr>
            <a:spLocks noGrp="1" noRot="1" noChangeAspect="1"/>
          </p:cNvSpPr>
          <p:nvPr>
            <p:ph type="sldImg" idx="2"/>
          </p:nvPr>
        </p:nvSpPr>
        <p:spPr>
          <a:xfrm>
            <a:off x="2935432" y="857250"/>
            <a:ext cx="3273136"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935288" y="857250"/>
            <a:ext cx="3273425" cy="2314575"/>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486701" y="1425600"/>
            <a:ext cx="12152551" cy="4007395"/>
          </a:xfrm>
        </p:spPr>
        <p:txBody>
          <a:bodyPr lIns="90000" tIns="46800" rIns="90000" bIns="46800" anchor="b" anchorCtr="0">
            <a:normAutofit/>
          </a:bodyPr>
          <a:lstStyle>
            <a:lvl1pPr algn="ctr">
              <a:defRPr sz="9355"/>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486701" y="5550860"/>
            <a:ext cx="12152551" cy="2295553"/>
          </a:xfrm>
        </p:spPr>
        <p:txBody>
          <a:bodyPr lIns="90000" tIns="46800" rIns="90000" bIns="46800">
            <a:normAutofit/>
          </a:bodyPr>
          <a:lstStyle>
            <a:lvl1pPr marL="0" indent="0" algn="ctr">
              <a:lnSpc>
                <a:spcPct val="110000"/>
              </a:lnSpc>
              <a:buNone/>
              <a:defRPr sz="3740" spc="200"/>
            </a:lvl1pPr>
            <a:lvl2pPr marL="713105" indent="0" algn="ctr">
              <a:buNone/>
              <a:defRPr sz="3120"/>
            </a:lvl2pPr>
            <a:lvl3pPr marL="1425575" indent="0" algn="ctr">
              <a:buNone/>
              <a:defRPr sz="2805"/>
            </a:lvl3pPr>
            <a:lvl4pPr marL="2138680" indent="0" algn="ctr">
              <a:buNone/>
              <a:defRPr sz="2495"/>
            </a:lvl4pPr>
            <a:lvl5pPr marL="2851150" indent="0" algn="ctr">
              <a:buNone/>
              <a:defRPr sz="2495"/>
            </a:lvl5pPr>
            <a:lvl6pPr marL="3564255" indent="0" algn="ctr">
              <a:buNone/>
              <a:defRPr sz="2495"/>
            </a:lvl6pPr>
            <a:lvl7pPr marL="4276725" indent="0" algn="ctr">
              <a:buNone/>
              <a:defRPr sz="2495"/>
            </a:lvl7pPr>
            <a:lvl8pPr marL="4989830" indent="0" algn="ctr">
              <a:buNone/>
              <a:defRPr sz="2495"/>
            </a:lvl8pPr>
            <a:lvl9pPr marL="5702300" indent="0" algn="ctr">
              <a:buNone/>
              <a:defRPr sz="2495"/>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2023/8/18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2023/8/18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754512" y="1206709"/>
            <a:ext cx="13608000" cy="854798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2023/8/18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486701" y="3872693"/>
            <a:ext cx="12152551" cy="1588365"/>
          </a:xfrm>
        </p:spPr>
        <p:txBody>
          <a:bodyPr vert="horz" lIns="90000" tIns="46800" rIns="90000" bIns="46800" rtlCol="0" anchor="t" anchorCtr="0">
            <a:normAutofit/>
          </a:bodyPr>
          <a:lstStyle>
            <a:lvl1pPr algn="ctr">
              <a:defRPr sz="9355"/>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486701" y="5550860"/>
            <a:ext cx="12152551" cy="735250"/>
          </a:xfrm>
        </p:spPr>
        <p:txBody>
          <a:bodyPr lIns="90000" tIns="46800" rIns="90000" bIns="46800">
            <a:normAutofit/>
          </a:bodyPr>
          <a:lstStyle>
            <a:lvl1pPr algn="ctr">
              <a:lnSpc>
                <a:spcPct val="110000"/>
              </a:lnSpc>
              <a:buNone/>
              <a:defRPr sz="374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948529"/>
            <a:ext cx="13603535" cy="110006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754512" y="2323616"/>
            <a:ext cx="13603535" cy="7419855"/>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2023/8/18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468905" y="5999868"/>
            <a:ext cx="9634535" cy="1195483"/>
          </a:xfrm>
        </p:spPr>
        <p:txBody>
          <a:bodyPr lIns="90000" tIns="46800" rIns="90000" bIns="46800" anchor="b" anchorCtr="0">
            <a:normAutofit/>
          </a:bodyPr>
          <a:lstStyle>
            <a:lvl1pPr>
              <a:defRPr sz="686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468905" y="7195351"/>
            <a:ext cx="9634535" cy="1352636"/>
          </a:xfrm>
        </p:spPr>
        <p:txBody>
          <a:bodyPr lIns="90000" tIns="46800" rIns="90000" bIns="46800">
            <a:normAutofit/>
          </a:bodyPr>
          <a:lstStyle>
            <a:lvl1pPr marL="0" indent="0">
              <a:buNone/>
              <a:defRPr sz="2805">
                <a:solidFill>
                  <a:schemeClr val="tx1">
                    <a:lumMod val="65000"/>
                    <a:lumOff val="35000"/>
                  </a:schemeClr>
                </a:solidFill>
              </a:defRPr>
            </a:lvl1pPr>
            <a:lvl2pPr marL="713105" indent="0">
              <a:buNone/>
              <a:defRPr sz="2495">
                <a:solidFill>
                  <a:schemeClr val="tx1">
                    <a:tint val="75000"/>
                  </a:schemeClr>
                </a:solidFill>
              </a:defRPr>
            </a:lvl2pPr>
            <a:lvl3pPr marL="1425575" indent="0">
              <a:buNone/>
              <a:defRPr sz="2495">
                <a:solidFill>
                  <a:schemeClr val="tx1">
                    <a:tint val="75000"/>
                  </a:schemeClr>
                </a:solidFill>
              </a:defRPr>
            </a:lvl3pPr>
            <a:lvl4pPr marL="2138680" indent="0">
              <a:buNone/>
              <a:defRPr sz="2495">
                <a:solidFill>
                  <a:schemeClr val="tx1">
                    <a:tint val="75000"/>
                  </a:schemeClr>
                </a:solidFill>
              </a:defRPr>
            </a:lvl4pPr>
            <a:lvl5pPr marL="2851150" indent="0">
              <a:buNone/>
              <a:defRPr sz="2495">
                <a:solidFill>
                  <a:schemeClr val="tx1">
                    <a:tint val="75000"/>
                  </a:schemeClr>
                </a:solidFill>
              </a:defRPr>
            </a:lvl5pPr>
            <a:lvl6pPr marL="3564255" indent="0">
              <a:buNone/>
              <a:defRPr sz="2495">
                <a:solidFill>
                  <a:schemeClr val="tx1">
                    <a:tint val="75000"/>
                  </a:schemeClr>
                </a:solidFill>
              </a:defRPr>
            </a:lvl6pPr>
            <a:lvl7pPr marL="4276725" indent="0">
              <a:buNone/>
              <a:defRPr sz="2495">
                <a:solidFill>
                  <a:schemeClr val="tx1">
                    <a:tint val="75000"/>
                  </a:schemeClr>
                </a:solidFill>
              </a:defRPr>
            </a:lvl7pPr>
            <a:lvl8pPr marL="4989830" indent="0">
              <a:buNone/>
              <a:defRPr sz="2495">
                <a:solidFill>
                  <a:schemeClr val="tx1">
                    <a:tint val="75000"/>
                  </a:schemeClr>
                </a:solidFill>
              </a:defRPr>
            </a:lvl8pPr>
            <a:lvl9pPr marL="5702300" indent="0">
              <a:buNone/>
              <a:defRPr sz="249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2023/8/18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948529"/>
            <a:ext cx="13603535" cy="110006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754512" y="2340453"/>
            <a:ext cx="6420047" cy="7403017"/>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7951394" y="2340453"/>
            <a:ext cx="6420047" cy="7403017"/>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2023/8/18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948529"/>
            <a:ext cx="13603535" cy="110006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754512" y="2228202"/>
            <a:ext cx="6625417" cy="594935"/>
          </a:xfrm>
        </p:spPr>
        <p:txBody>
          <a:bodyPr lIns="101600" tIns="38100" rIns="76200" bIns="38100" anchor="t" anchorCtr="0">
            <a:normAutofit/>
          </a:bodyPr>
          <a:lstStyle>
            <a:lvl1pPr marL="0" indent="0">
              <a:lnSpc>
                <a:spcPct val="100000"/>
              </a:lnSpc>
              <a:buNone/>
              <a:defRPr sz="3120" b="1" spc="200">
                <a:solidFill>
                  <a:schemeClr val="tx1">
                    <a:lumMod val="75000"/>
                    <a:lumOff val="25000"/>
                  </a:schemeClr>
                </a:solidFill>
              </a:defRPr>
            </a:lvl1pPr>
            <a:lvl2pPr marL="713105" indent="0">
              <a:buNone/>
              <a:defRPr sz="3120" b="1"/>
            </a:lvl2pPr>
            <a:lvl3pPr marL="1425575" indent="0">
              <a:buNone/>
              <a:defRPr sz="2805" b="1"/>
            </a:lvl3pPr>
            <a:lvl4pPr marL="2138680" indent="0">
              <a:buNone/>
              <a:defRPr sz="2495" b="1"/>
            </a:lvl4pPr>
            <a:lvl5pPr marL="2851150" indent="0">
              <a:buNone/>
              <a:defRPr sz="2495" b="1"/>
            </a:lvl5pPr>
            <a:lvl6pPr marL="3564255" indent="0">
              <a:buNone/>
              <a:defRPr sz="2495" b="1"/>
            </a:lvl6pPr>
            <a:lvl7pPr marL="4276725" indent="0">
              <a:buNone/>
              <a:defRPr sz="2495" b="1"/>
            </a:lvl7pPr>
            <a:lvl8pPr marL="4989830" indent="0">
              <a:buNone/>
              <a:defRPr sz="2495" b="1"/>
            </a:lvl8pPr>
            <a:lvl9pPr marL="5702300" indent="0">
              <a:buNone/>
              <a:defRPr sz="249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754512" y="2890488"/>
            <a:ext cx="6625417" cy="6852983"/>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7733312" y="2216554"/>
            <a:ext cx="6625417" cy="594935"/>
          </a:xfrm>
        </p:spPr>
        <p:txBody>
          <a:bodyPr vert="horz" lIns="101600" tIns="38100" rIns="76200" bIns="38100" rtlCol="0" anchor="t" anchorCtr="0">
            <a:normAutofit/>
          </a:bodyPr>
          <a:lstStyle>
            <a:lvl1pPr marL="0" indent="0">
              <a:lnSpc>
                <a:spcPct val="100000"/>
              </a:lnSpc>
              <a:buNone/>
              <a:defRPr sz="3120" b="1" spc="200">
                <a:solidFill>
                  <a:schemeClr val="tx1">
                    <a:lumMod val="75000"/>
                    <a:lumOff val="25000"/>
                  </a:schemeClr>
                </a:solidFill>
              </a:defRPr>
            </a:lvl1pPr>
            <a:lvl2pPr marL="713105" indent="0">
              <a:buNone/>
              <a:defRPr sz="3120" b="1"/>
            </a:lvl2pPr>
            <a:lvl3pPr marL="1425575" indent="0">
              <a:buNone/>
              <a:defRPr sz="2805" b="1"/>
            </a:lvl3pPr>
            <a:lvl4pPr marL="2138680" indent="0">
              <a:buNone/>
              <a:defRPr sz="2495" b="1"/>
            </a:lvl4pPr>
            <a:lvl5pPr marL="2851150" indent="0">
              <a:buNone/>
              <a:defRPr sz="2495" b="1"/>
            </a:lvl5pPr>
            <a:lvl6pPr marL="3564255" indent="0">
              <a:buNone/>
              <a:defRPr sz="2495" b="1"/>
            </a:lvl6pPr>
            <a:lvl7pPr marL="4276725" indent="0">
              <a:buNone/>
              <a:defRPr sz="2495" b="1"/>
            </a:lvl7pPr>
            <a:lvl8pPr marL="4989830" indent="0">
              <a:buNone/>
              <a:defRPr sz="2495" b="1"/>
            </a:lvl8pPr>
            <a:lvl9pPr marL="5702300" indent="0">
              <a:buNone/>
              <a:defRPr sz="2495"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7733312" y="2890488"/>
            <a:ext cx="6625417" cy="6852983"/>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2023/8/18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948529"/>
            <a:ext cx="13603535" cy="110006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2023/8/18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2023/8/18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754512" y="2424642"/>
            <a:ext cx="6489840" cy="7184126"/>
          </a:xfrm>
        </p:spPr>
        <p:txBody>
          <a:bodyPr vert="horz" lIns="90000" tIns="46800" rIns="90000" bIns="46800" rtlCol="0">
            <a:normAutofit/>
          </a:bodyPr>
          <a:lstStyle>
            <a:lvl1pPr>
              <a:buNone/>
              <a:defRPr sz="2495"/>
            </a:lvl1pPr>
          </a:lstStyle>
          <a:p>
            <a:pPr lvl="0"/>
            <a:endParaRPr lang="zh-CN" altLang="en-US"/>
          </a:p>
        </p:txBody>
      </p:sp>
      <p:sp>
        <p:nvSpPr>
          <p:cNvPr id="4" name="文本占位符 3"/>
          <p:cNvSpPr>
            <a:spLocks noGrp="1"/>
          </p:cNvSpPr>
          <p:nvPr>
            <p:ph type="body" sz="half" idx="2"/>
            <p:custDataLst>
              <p:tags r:id="rId2"/>
            </p:custDataLst>
          </p:nvPr>
        </p:nvSpPr>
        <p:spPr>
          <a:xfrm>
            <a:off x="7875496" y="2424642"/>
            <a:ext cx="6482551" cy="7184126"/>
          </a:xfrm>
        </p:spPr>
        <p:txBody>
          <a:bodyPr vert="horz" lIns="90000" tIns="46800" rIns="90000" bIns="46800" rtlCol="0">
            <a:normAutofit/>
          </a:bodyPr>
          <a:lstStyle>
            <a:lvl1pPr>
              <a:buNone/>
              <a:defRPr sz="2495"/>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2023/8/18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2692764" y="1425600"/>
            <a:ext cx="1294724" cy="7840800"/>
          </a:xfrm>
        </p:spPr>
        <p:txBody>
          <a:bodyPr vert="eaVert" lIns="90000" tIns="46800" rIns="90000" bIns="46800" rtlCol="0" anchor="ctr" anchorCtr="0">
            <a:normAutofit/>
          </a:bodyPr>
          <a:lstStyle>
            <a:lvl1pPr>
              <a:buNone/>
              <a:defRPr sz="4365"/>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1134000" y="1425600"/>
            <a:ext cx="11371252" cy="7840800"/>
          </a:xfrm>
        </p:spPr>
        <p:txBody>
          <a:bodyPr vert="eaVert" lIns="46800" tIns="46800" rIns="46800" bIns="46800"/>
          <a:lstStyle>
            <a:lvl1pPr marL="356235" indent="-356235">
              <a:spcAft>
                <a:spcPts val="1000"/>
              </a:spcAft>
              <a:defRPr spc="300"/>
            </a:lvl1pPr>
            <a:lvl2pPr marL="1069340" indent="-356235">
              <a:defRPr spc="300"/>
            </a:lvl2pPr>
            <a:lvl3pPr marL="1781810" indent="-356235">
              <a:defRPr spc="300"/>
            </a:lvl3pPr>
            <a:lvl4pPr marL="2494915" indent="-356235">
              <a:defRPr spc="300"/>
            </a:lvl4pPr>
            <a:lvl5pPr marL="3207385" indent="-356235">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2023/8/18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754512" y="948529"/>
            <a:ext cx="13603535" cy="1100069"/>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754512" y="2323616"/>
            <a:ext cx="13603535" cy="741985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758976" y="9844497"/>
            <a:ext cx="3348425" cy="493909"/>
          </a:xfrm>
          <a:prstGeom prst="rect">
            <a:avLst/>
          </a:prstGeom>
        </p:spPr>
        <p:txBody>
          <a:bodyPr vert="horz" lIns="91440" tIns="45720" rIns="91440" bIns="45720" rtlCol="0" anchor="ctr">
            <a:normAutofit/>
          </a:bodyPr>
          <a:lstStyle>
            <a:lvl1pPr algn="l">
              <a:defRPr sz="1560" baseline="0">
                <a:solidFill>
                  <a:schemeClr val="tx1">
                    <a:tint val="75000"/>
                  </a:schemeClr>
                </a:solidFill>
              </a:defRPr>
            </a:lvl1pPr>
          </a:lstStyle>
          <a:p>
            <a:fld id="{760FBDFE-C587-4B4C-A407-44438C67B59E}" type="datetimeFigureOut">
              <a:rPr lang="zh-CN" altLang="en-US" smtClean="0"/>
              <a:pPr/>
              <a:t>2023/8/18</a:t>
            </a:fld>
            <a:endParaRPr lang="zh-CN" altLang="en-US"/>
          </a:p>
        </p:txBody>
      </p:sp>
      <p:sp>
        <p:nvSpPr>
          <p:cNvPr id="5" name="页脚占位符 4"/>
          <p:cNvSpPr>
            <a:spLocks noGrp="1"/>
          </p:cNvSpPr>
          <p:nvPr>
            <p:ph type="ftr" sz="quarter" idx="3"/>
            <p:custDataLst>
              <p:tags r:id="rId17"/>
            </p:custDataLst>
          </p:nvPr>
        </p:nvSpPr>
        <p:spPr>
          <a:xfrm>
            <a:off x="5104488" y="9844497"/>
            <a:ext cx="4911024" cy="493909"/>
          </a:xfrm>
          <a:prstGeom prst="rect">
            <a:avLst/>
          </a:prstGeom>
        </p:spPr>
        <p:txBody>
          <a:bodyPr vert="horz" lIns="91440" tIns="45720" rIns="91440" bIns="45720" rtlCol="0" anchor="ctr">
            <a:normAutofit/>
          </a:bodyPr>
          <a:lstStyle>
            <a:lvl1pPr algn="ctr">
              <a:defRPr sz="156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1009622" y="9844497"/>
            <a:ext cx="3348425" cy="493909"/>
          </a:xfrm>
          <a:prstGeom prst="rect">
            <a:avLst/>
          </a:prstGeom>
        </p:spPr>
        <p:txBody>
          <a:bodyPr vert="horz" lIns="91440" tIns="45720" rIns="91440" bIns="45720" rtlCol="0" anchor="ctr">
            <a:normAutofit/>
          </a:bodyPr>
          <a:lstStyle>
            <a:lvl1pPr algn="r">
              <a:defRPr sz="1560" baseline="0">
                <a:solidFill>
                  <a:schemeClr val="tx1">
                    <a:tint val="75000"/>
                  </a:schemeClr>
                </a:solidFill>
              </a:defRPr>
            </a:lvl1pPr>
          </a:lstStyle>
          <a:p>
            <a:fld id="{49AE70B2-8BF9-45C0-BB95-33D1B9D3A854}" type="slidenum">
              <a:rPr lang="zh-CN" altLang="en-US" smtClean="0"/>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25575" rtl="0" eaLnBrk="1" fontAlgn="auto" latinLnBrk="0" hangingPunct="1">
        <a:lnSpc>
          <a:spcPct val="100000"/>
        </a:lnSpc>
        <a:spcBef>
          <a:spcPct val="0"/>
        </a:spcBef>
        <a:buNone/>
        <a:defRPr sz="5615" b="1" u="none" strike="noStrike" kern="1200" cap="none" spc="300" normalizeH="0" baseline="0">
          <a:solidFill>
            <a:schemeClr val="tx1">
              <a:lumMod val="85000"/>
              <a:lumOff val="15000"/>
            </a:schemeClr>
          </a:solidFill>
          <a:uFillTx/>
          <a:latin typeface="+mj-lt"/>
          <a:ea typeface="+mj-ea"/>
          <a:cs typeface="+mj-cs"/>
        </a:defRPr>
      </a:lvl1pPr>
    </p:titleStyle>
    <p:bodyStyle>
      <a:lvl1pPr marL="356235" indent="-356235" algn="l" defTabSz="1425575" rtl="0" eaLnBrk="1" fontAlgn="auto" latinLnBrk="0" hangingPunct="1">
        <a:lnSpc>
          <a:spcPct val="130000"/>
        </a:lnSpc>
        <a:spcBef>
          <a:spcPts val="0"/>
        </a:spcBef>
        <a:spcAft>
          <a:spcPts val="1000"/>
        </a:spcAft>
        <a:buFont typeface="Arial" panose="020B0604020202020204" pitchFamily="34" charset="0"/>
        <a:buChar char="●"/>
        <a:defRPr sz="2805" u="none" strike="noStrike" kern="1200" cap="none" spc="150" normalizeH="0" baseline="0">
          <a:solidFill>
            <a:schemeClr val="tx1">
              <a:lumMod val="65000"/>
              <a:lumOff val="35000"/>
            </a:schemeClr>
          </a:solidFill>
          <a:uFillTx/>
          <a:latin typeface="+mn-lt"/>
          <a:ea typeface="+mn-ea"/>
          <a:cs typeface="+mn-cs"/>
        </a:defRPr>
      </a:lvl1pPr>
      <a:lvl2pPr marL="1069340" indent="-356235" algn="l" defTabSz="1425575" rtl="0" eaLnBrk="1" fontAlgn="auto" latinLnBrk="0" hangingPunct="1">
        <a:lnSpc>
          <a:spcPct val="120000"/>
        </a:lnSpc>
        <a:spcBef>
          <a:spcPts val="0"/>
        </a:spcBef>
        <a:spcAft>
          <a:spcPts val="600"/>
        </a:spcAft>
        <a:buFont typeface="Arial" panose="020B0604020202020204" pitchFamily="34" charset="0"/>
        <a:buChar char="●"/>
        <a:tabLst>
          <a:tab pos="2509520" algn="l"/>
          <a:tab pos="2509520" algn="l"/>
          <a:tab pos="2509520" algn="l"/>
          <a:tab pos="2509520" algn="l"/>
        </a:tabLst>
        <a:defRPr sz="2495" u="none" strike="noStrike" kern="1200" cap="none" spc="150" normalizeH="0" baseline="0">
          <a:solidFill>
            <a:schemeClr val="tx1">
              <a:lumMod val="65000"/>
              <a:lumOff val="35000"/>
            </a:schemeClr>
          </a:solidFill>
          <a:uFillTx/>
          <a:latin typeface="+mn-lt"/>
          <a:ea typeface="+mn-ea"/>
          <a:cs typeface="+mn-cs"/>
        </a:defRPr>
      </a:lvl2pPr>
      <a:lvl3pPr marL="1781810" indent="-356235" algn="l" defTabSz="1425575" rtl="0" eaLnBrk="1" fontAlgn="auto" latinLnBrk="0" hangingPunct="1">
        <a:lnSpc>
          <a:spcPct val="120000"/>
        </a:lnSpc>
        <a:spcBef>
          <a:spcPts val="0"/>
        </a:spcBef>
        <a:spcAft>
          <a:spcPts val="600"/>
        </a:spcAft>
        <a:buFont typeface="Arial" panose="020B0604020202020204" pitchFamily="34" charset="0"/>
        <a:buChar char="●"/>
        <a:defRPr sz="2495" u="none" strike="noStrike" kern="1200" cap="none" spc="150" normalizeH="0" baseline="0">
          <a:solidFill>
            <a:schemeClr val="tx1">
              <a:lumMod val="65000"/>
              <a:lumOff val="35000"/>
            </a:schemeClr>
          </a:solidFill>
          <a:uFillTx/>
          <a:latin typeface="+mn-lt"/>
          <a:ea typeface="+mn-ea"/>
          <a:cs typeface="+mn-cs"/>
        </a:defRPr>
      </a:lvl3pPr>
      <a:lvl4pPr marL="2494915" indent="-356235" algn="l" defTabSz="1425575" rtl="0" eaLnBrk="1" fontAlgn="auto" latinLnBrk="0" hangingPunct="1">
        <a:lnSpc>
          <a:spcPct val="120000"/>
        </a:lnSpc>
        <a:spcBef>
          <a:spcPts val="0"/>
        </a:spcBef>
        <a:spcAft>
          <a:spcPts val="300"/>
        </a:spcAft>
        <a:buFont typeface="Wingdings" panose="05000000000000000000" charset="0"/>
        <a:buChar char=""/>
        <a:defRPr sz="2185" u="none" strike="noStrike" kern="1200" cap="none" spc="150" normalizeH="0" baseline="0">
          <a:solidFill>
            <a:schemeClr val="tx1">
              <a:lumMod val="65000"/>
              <a:lumOff val="35000"/>
            </a:schemeClr>
          </a:solidFill>
          <a:uFillTx/>
          <a:latin typeface="+mn-lt"/>
          <a:ea typeface="+mn-ea"/>
          <a:cs typeface="+mn-cs"/>
        </a:defRPr>
      </a:lvl4pPr>
      <a:lvl5pPr marL="3207385" indent="-356235" algn="l" defTabSz="1425575" rtl="0" eaLnBrk="1" fontAlgn="auto" latinLnBrk="0" hangingPunct="1">
        <a:lnSpc>
          <a:spcPct val="120000"/>
        </a:lnSpc>
        <a:spcBef>
          <a:spcPts val="0"/>
        </a:spcBef>
        <a:spcAft>
          <a:spcPts val="300"/>
        </a:spcAft>
        <a:buFont typeface="Arial" panose="020B0604020202020204" pitchFamily="34" charset="0"/>
        <a:buChar char="•"/>
        <a:defRPr sz="2185" u="none" strike="noStrike" kern="1200" cap="none" spc="150" normalizeH="0" baseline="0">
          <a:solidFill>
            <a:schemeClr val="tx1">
              <a:lumMod val="65000"/>
              <a:lumOff val="35000"/>
            </a:schemeClr>
          </a:solidFill>
          <a:uFillTx/>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9pPr>
    </p:bodyStyle>
    <p:otherStyle>
      <a:defPPr>
        <a:defRPr lang="zh-CN"/>
      </a:defPPr>
      <a:lvl1pPr marL="0" algn="l" defTabSz="1425575" rtl="0" eaLnBrk="1" latinLnBrk="0" hangingPunct="1">
        <a:defRPr sz="2805" kern="1200">
          <a:solidFill>
            <a:schemeClr val="tx1"/>
          </a:solidFill>
          <a:latin typeface="+mn-lt"/>
          <a:ea typeface="+mn-ea"/>
          <a:cs typeface="+mn-cs"/>
        </a:defRPr>
      </a:lvl1pPr>
      <a:lvl2pPr marL="713105" algn="l" defTabSz="1425575" rtl="0" eaLnBrk="1" latinLnBrk="0" hangingPunct="1">
        <a:defRPr sz="2805" kern="1200">
          <a:solidFill>
            <a:schemeClr val="tx1"/>
          </a:solidFill>
          <a:latin typeface="+mn-lt"/>
          <a:ea typeface="+mn-ea"/>
          <a:cs typeface="+mn-cs"/>
        </a:defRPr>
      </a:lvl2pPr>
      <a:lvl3pPr marL="1425575" algn="l" defTabSz="1425575" rtl="0" eaLnBrk="1" latinLnBrk="0" hangingPunct="1">
        <a:defRPr sz="2805" kern="1200">
          <a:solidFill>
            <a:schemeClr val="tx1"/>
          </a:solidFill>
          <a:latin typeface="+mn-lt"/>
          <a:ea typeface="+mn-ea"/>
          <a:cs typeface="+mn-cs"/>
        </a:defRPr>
      </a:lvl3pPr>
      <a:lvl4pPr marL="2138680" algn="l" defTabSz="1425575" rtl="0" eaLnBrk="1" latinLnBrk="0" hangingPunct="1">
        <a:defRPr sz="2805" kern="1200">
          <a:solidFill>
            <a:schemeClr val="tx1"/>
          </a:solidFill>
          <a:latin typeface="+mn-lt"/>
          <a:ea typeface="+mn-ea"/>
          <a:cs typeface="+mn-cs"/>
        </a:defRPr>
      </a:lvl4pPr>
      <a:lvl5pPr marL="2851150" algn="l" defTabSz="1425575" rtl="0" eaLnBrk="1" latinLnBrk="0" hangingPunct="1">
        <a:defRPr sz="2805" kern="1200">
          <a:solidFill>
            <a:schemeClr val="tx1"/>
          </a:solidFill>
          <a:latin typeface="+mn-lt"/>
          <a:ea typeface="+mn-ea"/>
          <a:cs typeface="+mn-cs"/>
        </a:defRPr>
      </a:lvl5pPr>
      <a:lvl6pPr marL="3564255" algn="l" defTabSz="1425575" rtl="0" eaLnBrk="1" latinLnBrk="0" hangingPunct="1">
        <a:defRPr sz="2805" kern="1200">
          <a:solidFill>
            <a:schemeClr val="tx1"/>
          </a:solidFill>
          <a:latin typeface="+mn-lt"/>
          <a:ea typeface="+mn-ea"/>
          <a:cs typeface="+mn-cs"/>
        </a:defRPr>
      </a:lvl6pPr>
      <a:lvl7pPr marL="4276725" algn="l" defTabSz="1425575" rtl="0" eaLnBrk="1" latinLnBrk="0" hangingPunct="1">
        <a:defRPr sz="2805" kern="1200">
          <a:solidFill>
            <a:schemeClr val="tx1"/>
          </a:solidFill>
          <a:latin typeface="+mn-lt"/>
          <a:ea typeface="+mn-ea"/>
          <a:cs typeface="+mn-cs"/>
        </a:defRPr>
      </a:lvl7pPr>
      <a:lvl8pPr marL="4989830" algn="l" defTabSz="1425575" rtl="0" eaLnBrk="1" latinLnBrk="0" hangingPunct="1">
        <a:defRPr sz="2805" kern="1200">
          <a:solidFill>
            <a:schemeClr val="tx1"/>
          </a:solidFill>
          <a:latin typeface="+mn-lt"/>
          <a:ea typeface="+mn-ea"/>
          <a:cs typeface="+mn-cs"/>
        </a:defRPr>
      </a:lvl8pPr>
      <a:lvl9pPr marL="5702300" algn="l" defTabSz="1425575" rtl="0" eaLnBrk="1" latinLnBrk="0" hangingPunct="1">
        <a:defRPr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notesSlide" Target="../notesSlides/notesSlide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slideLayout" Target="../slideLayouts/slideLayout1.xml"/><Relationship Id="rId2" Type="http://schemas.openxmlformats.org/officeDocument/2006/relationships/tags" Target="../tags/tag65.xml"/><Relationship Id="rId16" Type="http://schemas.openxmlformats.org/officeDocument/2006/relationships/image" Target="../media/image3.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image" Target="../media/image2.png"/><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330977" y="670123"/>
            <a:ext cx="6568440" cy="4792757"/>
            <a:chOff x="23023" y="-1193"/>
            <a:chExt cx="15958" cy="11643"/>
          </a:xfrm>
        </p:grpSpPr>
        <p:pic>
          <p:nvPicPr>
            <p:cNvPr id="27" name="图片 26" descr="12"/>
            <p:cNvPicPr>
              <a:picLocks noChangeAspect="1"/>
            </p:cNvPicPr>
            <p:nvPr>
              <p:custDataLst>
                <p:tags r:id="rId10"/>
              </p:custDataLst>
            </p:nvPr>
          </p:nvPicPr>
          <p:blipFill>
            <a:blip r:embed="rId14" cstate="print"/>
            <a:srcRect l="21787" t="845" r="27051"/>
            <a:stretch>
              <a:fillRect/>
            </a:stretch>
          </p:blipFill>
          <p:spPr>
            <a:xfrm rot="16200000">
              <a:off x="25180" y="-3350"/>
              <a:ext cx="11643" cy="15958"/>
            </a:xfrm>
            <a:prstGeom prst="rect">
              <a:avLst/>
            </a:prstGeom>
            <a:ln>
              <a:solidFill>
                <a:schemeClr val="tx1"/>
              </a:solidFill>
            </a:ln>
          </p:spPr>
        </p:pic>
        <p:sp>
          <p:nvSpPr>
            <p:cNvPr id="29" name="任意多边形 28"/>
            <p:cNvSpPr/>
            <p:nvPr>
              <p:custDataLst>
                <p:tags r:id="rId11"/>
              </p:custDataLst>
            </p:nvPr>
          </p:nvSpPr>
          <p:spPr>
            <a:xfrm>
              <a:off x="30091" y="2178"/>
              <a:ext cx="2072" cy="2756"/>
            </a:xfrm>
            <a:custGeom>
              <a:avLst/>
              <a:gdLst>
                <a:gd name="connisteX0" fmla="*/ 0 w 944880"/>
                <a:gd name="connsiteY0" fmla="*/ 998220 h 1257300"/>
                <a:gd name="connisteX1" fmla="*/ 533400 w 944880"/>
                <a:gd name="connsiteY1" fmla="*/ 0 h 1257300"/>
                <a:gd name="connisteX2" fmla="*/ 944880 w 944880"/>
                <a:gd name="connsiteY2" fmla="*/ 182880 h 1257300"/>
                <a:gd name="connisteX3" fmla="*/ 487680 w 944880"/>
                <a:gd name="connsiteY3" fmla="*/ 1257300 h 1257300"/>
                <a:gd name="connisteX4" fmla="*/ 0 w 944880"/>
                <a:gd name="connsiteY4" fmla="*/ 998220 h 125730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944880" h="1257300">
                  <a:moveTo>
                    <a:pt x="0" y="998220"/>
                  </a:moveTo>
                  <a:lnTo>
                    <a:pt x="533400" y="0"/>
                  </a:lnTo>
                  <a:lnTo>
                    <a:pt x="944880" y="182880"/>
                  </a:lnTo>
                  <a:lnTo>
                    <a:pt x="487680" y="1257300"/>
                  </a:lnTo>
                  <a:lnTo>
                    <a:pt x="0" y="998220"/>
                  </a:lnTo>
                  <a:close/>
                </a:path>
              </a:pathLst>
            </a:cu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574040" y="186055"/>
            <a:ext cx="12792075" cy="521970"/>
          </a:xfrm>
          <a:prstGeom prst="rect">
            <a:avLst/>
          </a:prstGeom>
          <a:noFill/>
          <a:ln w="9525">
            <a:noFill/>
          </a:ln>
        </p:spPr>
        <p:txBody>
          <a:bodyPr wrap="square">
            <a:spAutoFit/>
          </a:bodyPr>
          <a:lstStyle/>
          <a:p>
            <a:pPr indent="0" algn="l"/>
            <a:r>
              <a:rPr lang="zh-CN" altLang="en-US" sz="2800" b="1" dirty="0" smtClean="0">
                <a:ea typeface="宋体" panose="02010600030101010101" pitchFamily="2" charset="-122"/>
              </a:rPr>
              <a:t>重庆市</a:t>
            </a:r>
            <a:r>
              <a:rPr lang="zh-CN" sz="2800" b="1" dirty="0" smtClean="0">
                <a:ea typeface="宋体" panose="02010600030101010101" pitchFamily="2" charset="-122"/>
              </a:rPr>
              <a:t>合</a:t>
            </a:r>
            <a:r>
              <a:rPr lang="zh-CN" sz="2800" b="1" dirty="0">
                <a:ea typeface="宋体" panose="02010600030101010101" pitchFamily="2" charset="-122"/>
              </a:rPr>
              <a:t>川区土场</a:t>
            </a:r>
            <a:r>
              <a:rPr lang="zh-CN" sz="2800" b="1" dirty="0" smtClean="0">
                <a:ea typeface="宋体" panose="02010600030101010101" pitchFamily="2" charset="-122"/>
              </a:rPr>
              <a:t>镇TD</a:t>
            </a:r>
            <a:r>
              <a:rPr lang="zh-CN" sz="2800" b="1" dirty="0">
                <a:ea typeface="宋体" panose="02010600030101010101" pitchFamily="2" charset="-122"/>
              </a:rPr>
              <a:t>-43等地块详细规划</a:t>
            </a:r>
            <a:r>
              <a:rPr lang="zh-CN" sz="2800" b="1" dirty="0" smtClean="0">
                <a:ea typeface="宋体" panose="02010600030101010101" pitchFamily="2" charset="-122"/>
              </a:rPr>
              <a:t>修改</a:t>
            </a:r>
            <a:r>
              <a:rPr lang="zh-CN" altLang="en-US" sz="2800" b="1" dirty="0" smtClean="0">
                <a:ea typeface="宋体" panose="02010600030101010101" pitchFamily="2" charset="-122"/>
              </a:rPr>
              <a:t>方案公示</a:t>
            </a:r>
            <a:endParaRPr lang="zh-CN" altLang="en-US" sz="2800" b="1" dirty="0">
              <a:ea typeface="宋体" panose="02010600030101010101" pitchFamily="2" charset="-122"/>
            </a:endParaRPr>
          </a:p>
        </p:txBody>
      </p:sp>
      <p:grpSp>
        <p:nvGrpSpPr>
          <p:cNvPr id="18" name="组合 17"/>
          <p:cNvGrpSpPr/>
          <p:nvPr/>
        </p:nvGrpSpPr>
        <p:grpSpPr>
          <a:xfrm>
            <a:off x="206375" y="662305"/>
            <a:ext cx="8162625" cy="5227320"/>
            <a:chOff x="699" y="1146"/>
            <a:chExt cx="11978" cy="8232"/>
          </a:xfrm>
        </p:grpSpPr>
        <p:sp>
          <p:nvSpPr>
            <p:cNvPr id="4" name="文本框 3"/>
            <p:cNvSpPr txBox="1"/>
            <p:nvPr/>
          </p:nvSpPr>
          <p:spPr>
            <a:xfrm>
              <a:off x="699" y="1146"/>
              <a:ext cx="2772" cy="7900"/>
            </a:xfrm>
            <a:prstGeom prst="rect">
              <a:avLst/>
            </a:prstGeom>
            <a:noFill/>
            <a:ln w="9525">
              <a:noFill/>
            </a:ln>
          </p:spPr>
          <p:txBody>
            <a:bodyPr wrap="square">
              <a:spAutoFit/>
            </a:bodyPr>
            <a:lstStyle/>
            <a:p>
              <a:pPr indent="0" algn="l" fontAlgn="auto">
                <a:lnSpc>
                  <a:spcPts val="1600"/>
                </a:lnSpc>
              </a:pPr>
              <a:r>
                <a:rPr lang="zh-CN" sz="1200" b="1" dirty="0">
                  <a:ea typeface="宋体" panose="02010600030101010101" pitchFamily="2" charset="-122"/>
                </a:rPr>
                <a:t>修改原因：</a:t>
              </a:r>
            </a:p>
            <a:p>
              <a:pPr indent="0" algn="l" fontAlgn="auto">
                <a:lnSpc>
                  <a:spcPts val="1600"/>
                </a:lnSpc>
              </a:pPr>
              <a:endParaRPr lang="zh-CN" sz="1200" b="1" dirty="0">
                <a:ea typeface="宋体" panose="02010600030101010101" pitchFamily="2" charset="-122"/>
              </a:endParaRPr>
            </a:p>
            <a:p>
              <a:pPr indent="0" algn="l" fontAlgn="auto">
                <a:lnSpc>
                  <a:spcPts val="1600"/>
                </a:lnSpc>
              </a:pPr>
              <a:endParaRPr lang="zh-CN" sz="1200" b="1" dirty="0">
                <a:ea typeface="宋体" panose="02010600030101010101" pitchFamily="2" charset="-122"/>
              </a:endParaRPr>
            </a:p>
            <a:p>
              <a:pPr indent="0" algn="l" fontAlgn="auto">
                <a:lnSpc>
                  <a:spcPts val="1600"/>
                </a:lnSpc>
              </a:pPr>
              <a:endParaRPr lang="zh-CN" sz="1200" b="1" dirty="0">
                <a:ea typeface="宋体" panose="02010600030101010101" pitchFamily="2" charset="-122"/>
              </a:endParaRPr>
            </a:p>
            <a:p>
              <a:pPr indent="0" algn="l" fontAlgn="auto">
                <a:lnSpc>
                  <a:spcPts val="1600"/>
                </a:lnSpc>
              </a:pPr>
              <a:r>
                <a:rPr lang="zh-CN" altLang="en-US" sz="1200" b="1" dirty="0">
                  <a:ea typeface="宋体" panose="02010600030101010101" pitchFamily="2" charset="-122"/>
                </a:rPr>
                <a:t>修改依据：</a:t>
              </a: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r>
                <a:rPr lang="zh-CN" altLang="en-US" sz="1200" b="1" dirty="0">
                  <a:ea typeface="宋体" panose="02010600030101010101" pitchFamily="2" charset="-122"/>
                </a:rPr>
                <a:t>编制单位：</a:t>
              </a:r>
            </a:p>
            <a:p>
              <a:pPr indent="0" algn="l" fontAlgn="auto">
                <a:lnSpc>
                  <a:spcPts val="1600"/>
                </a:lnSpc>
              </a:pPr>
              <a:r>
                <a:rPr lang="zh-CN" altLang="en-US" sz="1200" b="1" dirty="0">
                  <a:ea typeface="宋体" panose="02010600030101010101" pitchFamily="2" charset="-122"/>
                </a:rPr>
                <a:t>修改内容：</a:t>
              </a: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pPr>
              <a:endParaRPr lang="zh-CN" altLang="en-US" sz="1200" b="1" dirty="0">
                <a:ea typeface="宋体" panose="02010600030101010101" pitchFamily="2" charset="-122"/>
              </a:endParaRPr>
            </a:p>
            <a:p>
              <a:pPr indent="0" algn="l" fontAlgn="auto">
                <a:lnSpc>
                  <a:spcPts val="1600"/>
                </a:lnSpc>
                <a:buClrTx/>
                <a:buSzTx/>
                <a:buFontTx/>
              </a:pPr>
              <a:r>
                <a:rPr lang="zh-CN" altLang="en-US" sz="1200" b="1" dirty="0">
                  <a:ea typeface="宋体" panose="02010600030101010101" pitchFamily="2" charset="-122"/>
                </a:rPr>
                <a:t>公</a:t>
              </a:r>
              <a:r>
                <a:rPr lang="zh-CN" altLang="en-US" sz="1200" b="1" dirty="0" smtClean="0">
                  <a:ea typeface="宋体" panose="02010600030101010101" pitchFamily="2" charset="-122"/>
                </a:rPr>
                <a:t>示单位</a:t>
              </a:r>
              <a:r>
                <a:rPr lang="zh-CN" altLang="en-US" sz="1200" b="1" dirty="0">
                  <a:ea typeface="宋体" panose="02010600030101010101" pitchFamily="2" charset="-122"/>
                </a:rPr>
                <a:t>：</a:t>
              </a:r>
            </a:p>
            <a:p>
              <a:pPr indent="0" algn="l" fontAlgn="auto">
                <a:lnSpc>
                  <a:spcPts val="1600"/>
                </a:lnSpc>
                <a:buClrTx/>
                <a:buSzTx/>
                <a:buFontTx/>
              </a:pPr>
              <a:r>
                <a:rPr lang="zh-CN" altLang="en-US" sz="1200" b="1" dirty="0">
                  <a:ea typeface="宋体" panose="02010600030101010101" pitchFamily="2" charset="-122"/>
                </a:rPr>
                <a:t>公示地点：</a:t>
              </a:r>
            </a:p>
            <a:p>
              <a:pPr indent="0" algn="l" fontAlgn="auto">
                <a:lnSpc>
                  <a:spcPts val="1600"/>
                </a:lnSpc>
                <a:buClrTx/>
                <a:buSzTx/>
                <a:buFontTx/>
              </a:pPr>
              <a:endParaRPr lang="en-US" altLang="zh-CN" sz="1200" b="1" dirty="0" smtClean="0">
                <a:ea typeface="宋体" panose="02010600030101010101" pitchFamily="2" charset="-122"/>
              </a:endParaRPr>
            </a:p>
            <a:p>
              <a:pPr indent="0" algn="l" fontAlgn="auto">
                <a:lnSpc>
                  <a:spcPts val="1600"/>
                </a:lnSpc>
                <a:buClrTx/>
                <a:buSzTx/>
                <a:buFontTx/>
              </a:pPr>
              <a:r>
                <a:rPr lang="zh-CN" altLang="en-US" sz="1200" b="1" dirty="0" smtClean="0">
                  <a:ea typeface="宋体" panose="02010600030101010101" pitchFamily="2" charset="-122"/>
                </a:rPr>
                <a:t>公</a:t>
              </a:r>
              <a:r>
                <a:rPr lang="zh-CN" altLang="en-US" sz="1200" b="1" dirty="0">
                  <a:ea typeface="宋体" panose="02010600030101010101" pitchFamily="2" charset="-122"/>
                </a:rPr>
                <a:t>示时间：</a:t>
              </a:r>
            </a:p>
            <a:p>
              <a:pPr indent="0" algn="l" fontAlgn="auto">
                <a:lnSpc>
                  <a:spcPts val="1600"/>
                </a:lnSpc>
                <a:buClrTx/>
                <a:buSzTx/>
                <a:buFontTx/>
              </a:pPr>
              <a:r>
                <a:rPr lang="zh-CN" altLang="en-US" sz="1200" b="1" dirty="0">
                  <a:ea typeface="宋体" panose="02010600030101010101" pitchFamily="2" charset="-122"/>
                </a:rPr>
                <a:t>意见反馈：</a:t>
              </a:r>
              <a:endParaRPr lang="zh-CN" sz="1200" dirty="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241" y="1148"/>
              <a:ext cx="10436" cy="8230"/>
            </a:xfrm>
            <a:prstGeom prst="rect">
              <a:avLst/>
            </a:prstGeom>
            <a:noFill/>
            <a:ln w="9525">
              <a:noFill/>
            </a:ln>
          </p:spPr>
          <p:txBody>
            <a:bodyPr wrap="square">
              <a:noAutofit/>
            </a:bodyPr>
            <a:lstStyle/>
            <a:p>
              <a:pPr indent="0" algn="l" fontAlgn="auto">
                <a:lnSpc>
                  <a:spcPts val="1600"/>
                </a:lnSpc>
              </a:pPr>
              <a:r>
                <a:rPr sz="1200" dirty="0">
                  <a:latin typeface="宋体" panose="02010600030101010101" pitchFamily="2" charset="-122"/>
                  <a:ea typeface="宋体" panose="02010600030101010101" pitchFamily="2" charset="-122"/>
                  <a:cs typeface="宋体" panose="02010600030101010101" pitchFamily="2" charset="-122"/>
                </a:rPr>
                <a:t>为落实《重庆市制造业高质量发展“十四五”规划（2021—2025年）》《关于强化用地保障支持产业发展的意见》（渝规资规范〔2020〕5号）和《重庆市规划和自然资源局关于做好当前区县国土空间总体规划工作的指导意见》，集约节约利用土地资源，全力保障产业发展用地，推动合川区天顶工业园产业转型升级</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a:t>
              </a:r>
              <a:endParaRPr lang="zh-CN" sz="1200" dirty="0">
                <a:latin typeface="宋体" panose="02010600030101010101" pitchFamily="2" charset="-122"/>
                <a:ea typeface="宋体" panose="02010600030101010101" pitchFamily="2" charset="-122"/>
                <a:cs typeface="宋体" panose="02010600030101010101" pitchFamily="2" charset="-122"/>
              </a:endParaRPr>
            </a:p>
            <a:p>
              <a:pPr>
                <a:lnSpc>
                  <a:spcPts val="1600"/>
                </a:lnSpc>
              </a:pPr>
              <a:r>
                <a:rPr lang="zh-CN" sz="1200" dirty="0">
                  <a:latin typeface="宋体" panose="02010600030101010101" pitchFamily="2" charset="-122"/>
                  <a:ea typeface="宋体" panose="02010600030101010101" pitchFamily="2" charset="-122"/>
                  <a:cs typeface="宋体" panose="02010600030101010101" pitchFamily="2" charset="-122"/>
                </a:rPr>
                <a:t>1</a:t>
              </a:r>
              <a:r>
                <a:rPr lang="zh-CN" altLang="en-US" sz="1200" dirty="0" smtClean="0">
                  <a:latin typeface="宋体" panose="02010600030101010101" pitchFamily="2" charset="-122"/>
                  <a:ea typeface="宋体" panose="02010600030101010101" pitchFamily="2" charset="-122"/>
                  <a:cs typeface="宋体" panose="02010600030101010101" pitchFamily="2" charset="-122"/>
                </a:rPr>
                <a:t>、</a:t>
              </a:r>
              <a:r>
                <a:rPr lang="en-US" altLang="zh-CN" sz="1200" dirty="0" smtClean="0">
                  <a:latin typeface="宋体" panose="02010600030101010101" pitchFamily="2" charset="-122"/>
                  <a:ea typeface="宋体" panose="02010600030101010101" pitchFamily="2" charset="-122"/>
                  <a:cs typeface="宋体" panose="02010600030101010101" pitchFamily="2" charset="-122"/>
                </a:rPr>
                <a:t>《</a:t>
              </a:r>
              <a:r>
                <a:rPr lang="zh-CN" altLang="en-US" sz="1200" dirty="0" smtClean="0">
                  <a:latin typeface="宋体" panose="02010600030101010101" pitchFamily="2" charset="-122"/>
                  <a:ea typeface="宋体" panose="02010600030101010101" pitchFamily="2" charset="-122"/>
                  <a:cs typeface="宋体" panose="02010600030101010101" pitchFamily="2" charset="-122"/>
                </a:rPr>
                <a:t>中华人民共和国城乡规划法</a:t>
              </a:r>
              <a:r>
                <a:rPr lang="en-US" altLang="zh-CN" sz="1200" dirty="0" smtClean="0">
                  <a:latin typeface="宋体" panose="02010600030101010101" pitchFamily="2" charset="-122"/>
                  <a:ea typeface="宋体" panose="02010600030101010101" pitchFamily="2" charset="-122"/>
                  <a:cs typeface="宋体" panose="02010600030101010101" pitchFamily="2" charset="-122"/>
                </a:rPr>
                <a:t>》 </a:t>
              </a:r>
              <a:r>
                <a:rPr lang="en-US" altLang="zh-CN" sz="1200" dirty="0">
                  <a:latin typeface="宋体" panose="02010600030101010101" pitchFamily="2" charset="-122"/>
                  <a:ea typeface="宋体" panose="02010600030101010101" pitchFamily="2" charset="-122"/>
                  <a:cs typeface="宋体" panose="02010600030101010101" pitchFamily="2" charset="-122"/>
                </a:rPr>
                <a:t>2</a:t>
              </a:r>
              <a:r>
                <a:rPr lang="zh-CN" sz="1200" dirty="0">
                  <a:latin typeface="宋体" panose="02010600030101010101" pitchFamily="2" charset="-122"/>
                  <a:ea typeface="宋体" panose="02010600030101010101" pitchFamily="2" charset="-122"/>
                  <a:cs typeface="宋体" panose="02010600030101010101" pitchFamily="2" charset="-122"/>
                </a:rPr>
                <a:t>、《城市用地分类与规划建设用地标准》（GB50137-2011）</a:t>
              </a:r>
              <a:r>
                <a:rPr lang="en-US" altLang="zh-CN" sz="1200" dirty="0">
                  <a:latin typeface="宋体" panose="02010600030101010101" pitchFamily="2" charset="-122"/>
                  <a:ea typeface="宋体" panose="02010600030101010101" pitchFamily="2" charset="-122"/>
                  <a:cs typeface="宋体" panose="02010600030101010101" pitchFamily="2" charset="-122"/>
                </a:rPr>
                <a:t>3</a:t>
              </a:r>
              <a:r>
                <a:rPr lang="zh-CN" sz="1200" dirty="0">
                  <a:latin typeface="宋体" panose="02010600030101010101" pitchFamily="2" charset="-122"/>
                  <a:ea typeface="宋体" panose="02010600030101010101" pitchFamily="2" charset="-122"/>
                  <a:cs typeface="宋体" panose="02010600030101010101" pitchFamily="2" charset="-122"/>
                </a:rPr>
                <a:t>、《城市、镇控制性详细规划编制审批办法》</a:t>
              </a:r>
              <a:r>
                <a:rPr lang="en-US" altLang="zh-CN" sz="1200" dirty="0">
                  <a:latin typeface="宋体" panose="02010600030101010101" pitchFamily="2" charset="-122"/>
                  <a:ea typeface="宋体" panose="02010600030101010101" pitchFamily="2" charset="-122"/>
                  <a:cs typeface="宋体" panose="02010600030101010101" pitchFamily="2" charset="-122"/>
                </a:rPr>
                <a:t> 4</a:t>
              </a:r>
              <a:r>
                <a:rPr lang="zh-CN" sz="1200" dirty="0">
                  <a:latin typeface="宋体" panose="02010600030101010101" pitchFamily="2" charset="-122"/>
                  <a:ea typeface="宋体" panose="02010600030101010101" pitchFamily="2" charset="-122"/>
                  <a:cs typeface="宋体" panose="02010600030101010101" pitchFamily="2" charset="-122"/>
                </a:rPr>
                <a:t>、《重庆市城乡规划条例》 </a:t>
              </a:r>
              <a:r>
                <a:rPr lang="en-US" altLang="zh-CN" sz="1200" dirty="0">
                  <a:latin typeface="宋体" panose="02010600030101010101" pitchFamily="2" charset="-122"/>
                  <a:ea typeface="宋体" panose="02010600030101010101" pitchFamily="2" charset="-122"/>
                  <a:cs typeface="宋体" panose="02010600030101010101" pitchFamily="2" charset="-122"/>
                </a:rPr>
                <a:t> 5</a:t>
              </a:r>
              <a:r>
                <a:rPr lang="zh-CN" altLang="en-US" sz="1200" dirty="0">
                  <a:latin typeface="宋体" panose="02010600030101010101" pitchFamily="2" charset="-122"/>
                  <a:ea typeface="宋体" panose="02010600030101010101" pitchFamily="2" charset="-122"/>
                  <a:cs typeface="宋体" panose="02010600030101010101" pitchFamily="2" charset="-122"/>
                </a:rPr>
                <a:t>、</a:t>
              </a:r>
              <a:r>
                <a:rPr lang="zh-CN" sz="1200" dirty="0">
                  <a:latin typeface="宋体" panose="02010600030101010101" pitchFamily="2" charset="-122"/>
                  <a:ea typeface="宋体" panose="02010600030101010101" pitchFamily="2" charset="-122"/>
                  <a:cs typeface="宋体" panose="02010600030101010101" pitchFamily="2" charset="-122"/>
                </a:rPr>
                <a:t>《重庆市城市规划管理技术规定》（2018版）</a:t>
              </a:r>
              <a:r>
                <a:rPr lang="en-US" altLang="zh-CN" sz="1200" dirty="0">
                  <a:latin typeface="宋体" panose="02010600030101010101" pitchFamily="2" charset="-122"/>
                  <a:ea typeface="宋体" panose="02010600030101010101" pitchFamily="2" charset="-122"/>
                  <a:cs typeface="宋体" panose="02010600030101010101" pitchFamily="2" charset="-122"/>
                </a:rPr>
                <a:t>6</a:t>
              </a:r>
              <a:r>
                <a:rPr lang="zh-CN" sz="1200" dirty="0">
                  <a:latin typeface="宋体" panose="02010600030101010101" pitchFamily="2" charset="-122"/>
                  <a:ea typeface="宋体" panose="02010600030101010101" pitchFamily="2" charset="-122"/>
                  <a:cs typeface="宋体" panose="02010600030101010101" pitchFamily="2" charset="-122"/>
                </a:rPr>
                <a:t>、《重庆市控制性详细规划编制技术规定》（2017年修订试行）</a:t>
              </a:r>
              <a:r>
                <a:rPr lang="en-US" altLang="zh-CN" sz="1200" dirty="0">
                  <a:latin typeface="宋体" panose="02010600030101010101" pitchFamily="2" charset="-122"/>
                  <a:ea typeface="宋体" panose="02010600030101010101" pitchFamily="2" charset="-122"/>
                  <a:cs typeface="宋体" panose="02010600030101010101" pitchFamily="2" charset="-122"/>
                </a:rPr>
                <a:t> 7</a:t>
              </a:r>
              <a:r>
                <a:rPr lang="zh-CN" sz="1200" dirty="0">
                  <a:latin typeface="宋体" panose="02010600030101010101" pitchFamily="2" charset="-122"/>
                  <a:ea typeface="宋体" panose="02010600030101010101" pitchFamily="2" charset="-122"/>
                  <a:cs typeface="宋体" panose="02010600030101010101" pitchFamily="2" charset="-122"/>
                </a:rPr>
                <a:t>、《重庆市工业用地规划导则》（2021年修订）  </a:t>
              </a:r>
              <a:r>
                <a:rPr lang="en-US" altLang="zh-CN" sz="1200" dirty="0">
                  <a:latin typeface="宋体" panose="02010600030101010101" pitchFamily="2" charset="-122"/>
                  <a:ea typeface="宋体" panose="02010600030101010101" pitchFamily="2" charset="-122"/>
                  <a:cs typeface="宋体" panose="02010600030101010101" pitchFamily="2" charset="-122"/>
                </a:rPr>
                <a:t>8</a:t>
              </a:r>
              <a:r>
                <a:rPr lang="zh-CN" sz="1200" dirty="0">
                  <a:latin typeface="宋体" panose="02010600030101010101" pitchFamily="2" charset="-122"/>
                  <a:ea typeface="宋体" panose="02010600030101010101" pitchFamily="2" charset="-122"/>
                  <a:cs typeface="宋体" panose="02010600030101010101" pitchFamily="2" charset="-122"/>
                </a:rPr>
                <a:t>、《重庆市合川区土场镇控制性详细规划》（2017版）9、其他相关资料</a:t>
              </a:r>
            </a:p>
            <a:p>
              <a:pPr indent="0" algn="l" fontAlgn="auto">
                <a:lnSpc>
                  <a:spcPts val="1600"/>
                </a:lnSpc>
                <a:buClrTx/>
                <a:buSzTx/>
                <a:buFontTx/>
              </a:pPr>
              <a:r>
                <a:rPr lang="zh-CN" sz="1200" dirty="0">
                  <a:latin typeface="宋体" panose="02010600030101010101" pitchFamily="2" charset="-122"/>
                  <a:ea typeface="宋体" panose="02010600030101010101" pitchFamily="2" charset="-122"/>
                  <a:cs typeface="宋体" panose="02010600030101010101" pitchFamily="2" charset="-122"/>
                </a:rPr>
                <a:t>重庆恒畅规划设计有限公司</a:t>
              </a:r>
            </a:p>
            <a:p>
              <a:pPr indent="0" algn="l" fontAlgn="auto">
                <a:lnSpc>
                  <a:spcPts val="1600"/>
                </a:lnSpc>
                <a:buClrTx/>
                <a:buSzTx/>
                <a:buFontTx/>
              </a:pPr>
              <a:r>
                <a:rPr lang="zh-CN" altLang="en-US" sz="1200" dirty="0">
                  <a:latin typeface="宋体" panose="02010600030101010101" pitchFamily="2" charset="-122"/>
                  <a:ea typeface="宋体" panose="02010600030101010101" pitchFamily="2" charset="-122"/>
                  <a:cs typeface="宋体" panose="02010600030101010101" pitchFamily="2" charset="-122"/>
                </a:rPr>
                <a:t>强制性内容修改：</a:t>
              </a:r>
            </a:p>
            <a:p>
              <a:pPr>
                <a:lnSpc>
                  <a:spcPts val="1600"/>
                </a:lnSpc>
              </a:pPr>
              <a:r>
                <a:rPr lang="zh-CN" sz="1200" dirty="0" smtClean="0">
                  <a:latin typeface="宋体" panose="02010600030101010101" pitchFamily="2" charset="-122"/>
                  <a:ea typeface="宋体" panose="02010600030101010101" pitchFamily="2" charset="-122"/>
                  <a:cs typeface="宋体" panose="02010600030101010101" pitchFamily="2" charset="-122"/>
                </a:rPr>
                <a:t>1、将TD-43-04/01(SJ)、TD-43-05/01(SJ)地块重组，形成TD-43-04/02(SJ)、TD-43-05/02(SJ)</a:t>
              </a:r>
              <a:r>
                <a:rPr lang="zh-CN" altLang="en-US" sz="1200" dirty="0" smtClean="0">
                  <a:latin typeface="宋体" panose="02010600030101010101" pitchFamily="2" charset="-122"/>
                  <a:ea typeface="宋体" panose="02010600030101010101" pitchFamily="2" charset="-122"/>
                  <a:cs typeface="宋体" panose="02010600030101010101" pitchFamily="2" charset="-122"/>
                </a:rPr>
                <a:t>两个地块</a:t>
              </a:r>
              <a:r>
                <a:rPr lang="zh-CN" sz="1200" dirty="0" smtClean="0">
                  <a:latin typeface="宋体" panose="02010600030101010101" pitchFamily="2" charset="-122"/>
                  <a:ea typeface="宋体" panose="02010600030101010101" pitchFamily="2" charset="-122"/>
                  <a:cs typeface="宋体" panose="02010600030101010101" pitchFamily="2" charset="-122"/>
                </a:rPr>
                <a:t>。2、西侧为供电设施用地，地块面积1.06公顷；东侧为二类工业用地，地块面积为1.57公顷，容积率不小于1.0控制，建筑密度不小于40%，建筑限高按相关规定控制；调整后工业用地增加1.57公顷，供电设施用地减少1.17公顷，防护绿地减少0.4公顷。3、TD-43-05/02(SJ)地块为二类工业用地，在设计方案中，应兼顾与TD-43-03/02(SJ)地块的防护距离。4、TD-43-04/02(SJ)地块为110KV电力设施用地，原则上不单独</a:t>
              </a:r>
              <a:r>
                <a:rPr lang="zh-CN" altLang="en-US" sz="1200" dirty="0" smtClean="0">
                  <a:latin typeface="宋体" panose="02010600030101010101" pitchFamily="2" charset="-122"/>
                  <a:ea typeface="宋体" panose="02010600030101010101" pitchFamily="2" charset="-122"/>
                  <a:cs typeface="宋体" panose="02010600030101010101" pitchFamily="2" charset="-122"/>
                </a:rPr>
                <a:t>设置</a:t>
              </a:r>
              <a:r>
                <a:rPr lang="zh-CN" sz="1200" dirty="0" smtClean="0">
                  <a:latin typeface="宋体" panose="02010600030101010101" pitchFamily="2" charset="-122"/>
                  <a:ea typeface="宋体" panose="02010600030101010101" pitchFamily="2" charset="-122"/>
                  <a:cs typeface="宋体" panose="02010600030101010101" pitchFamily="2" charset="-122"/>
                </a:rPr>
                <a:t>防护绿地，在用地范围内预留不小于15米的防护距离，实际防护距离以环境影响评价要求为准</a:t>
              </a:r>
              <a:r>
                <a:rPr lang="zh-CN" altLang="en-US" sz="1200" dirty="0" smtClean="0">
                  <a:latin typeface="宋体" panose="02010600030101010101" pitchFamily="2" charset="-122"/>
                  <a:ea typeface="宋体" panose="02010600030101010101" pitchFamily="2" charset="-122"/>
                  <a:cs typeface="宋体" panose="02010600030101010101" pitchFamily="2" charset="-122"/>
                </a:rPr>
                <a:t>。</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ts val="1600"/>
                </a:lnSpc>
                <a:buClrTx/>
                <a:buSzTx/>
                <a:buFontTx/>
              </a:pPr>
              <a:r>
                <a:rPr lang="zh-CN" altLang="en-US" sz="1200" dirty="0">
                  <a:latin typeface="宋体" panose="02010600030101010101" pitchFamily="2" charset="-122"/>
                  <a:ea typeface="宋体" panose="02010600030101010101" pitchFamily="2" charset="-122"/>
                  <a:cs typeface="宋体" panose="02010600030101010101" pitchFamily="2" charset="-122"/>
                </a:rPr>
                <a:t>增加指导性要求</a:t>
              </a:r>
              <a:r>
                <a:rPr lang="zh-CN" altLang="en-US" sz="1200" dirty="0" smtClean="0">
                  <a:latin typeface="宋体" panose="02010600030101010101" pitchFamily="2" charset="-122"/>
                  <a:ea typeface="宋体" panose="02010600030101010101" pitchFamily="2" charset="-122"/>
                  <a:cs typeface="宋体" panose="02010600030101010101" pitchFamily="2" charset="-122"/>
                </a:rPr>
                <a:t>：高压</a:t>
              </a:r>
              <a:r>
                <a:rPr lang="zh-CN" altLang="en-US" sz="1200" dirty="0">
                  <a:latin typeface="宋体" panose="02010600030101010101" pitchFamily="2" charset="-122"/>
                  <a:ea typeface="宋体" panose="02010600030101010101" pitchFamily="2" charset="-122"/>
                  <a:cs typeface="宋体" panose="02010600030101010101" pitchFamily="2" charset="-122"/>
                </a:rPr>
                <a:t>走廊宽度及净空高度按照相关规范执行。</a:t>
              </a:r>
            </a:p>
            <a:p>
              <a:pPr indent="0" algn="l" fontAlgn="auto">
                <a:lnSpc>
                  <a:spcPts val="1600"/>
                </a:lnSpc>
                <a:buClrTx/>
                <a:buSzTx/>
                <a:buFontTx/>
              </a:pPr>
              <a:r>
                <a:rPr lang="zh-CN" sz="1200" dirty="0">
                  <a:latin typeface="宋体" panose="02010600030101010101" pitchFamily="2" charset="-122"/>
                  <a:ea typeface="宋体" panose="02010600030101010101" pitchFamily="2" charset="-122"/>
                  <a:cs typeface="宋体" panose="02010600030101010101" pitchFamily="2" charset="-122"/>
                </a:rPr>
                <a:t>重庆市合川区规划和自然资源局</a:t>
              </a:r>
            </a:p>
            <a:p>
              <a:pPr>
                <a:lnSpc>
                  <a:spcPts val="1600"/>
                </a:lnSpc>
              </a:pPr>
              <a:r>
                <a:rPr lang="en-US" altLang="zh-CN" sz="1200" dirty="0" smtClean="0">
                  <a:latin typeface="宋体" panose="02010600030101010101" pitchFamily="2" charset="-122"/>
                  <a:ea typeface="宋体" panose="02010600030101010101" pitchFamily="2" charset="-122"/>
                  <a:cs typeface="宋体" panose="02010600030101010101" pitchFamily="2" charset="-122"/>
                </a:rPr>
                <a:t>1</a:t>
              </a:r>
              <a:r>
                <a:rPr lang="zh-CN" altLang="en-US" sz="1200" dirty="0" smtClean="0">
                  <a:latin typeface="宋体" panose="02010600030101010101" pitchFamily="2" charset="-122"/>
                  <a:ea typeface="宋体" panose="02010600030101010101" pitchFamily="2" charset="-122"/>
                  <a:cs typeface="宋体" panose="02010600030101010101" pitchFamily="2" charset="-122"/>
                </a:rPr>
                <a:t>、重庆市合川区人民政府官网  </a:t>
              </a:r>
              <a:r>
                <a:rPr lang="en-US" altLang="zh-CN" sz="1200" dirty="0" smtClean="0">
                  <a:latin typeface="宋体" panose="02010600030101010101" pitchFamily="2" charset="-122"/>
                  <a:ea typeface="宋体" panose="02010600030101010101" pitchFamily="2" charset="-122"/>
                  <a:cs typeface="宋体" panose="02010600030101010101" pitchFamily="2" charset="-122"/>
                </a:rPr>
                <a:t>2</a:t>
              </a:r>
              <a:r>
                <a:rPr lang="zh-CN" altLang="en-US" sz="1200" dirty="0" smtClean="0">
                  <a:latin typeface="宋体" panose="02010600030101010101" pitchFamily="2" charset="-122"/>
                  <a:ea typeface="宋体" panose="02010600030101010101" pitchFamily="2" charset="-122"/>
                  <a:cs typeface="宋体" panose="02010600030101010101" pitchFamily="2" charset="-122"/>
                </a:rPr>
                <a:t>、重庆市合川区规划和自然资源局公示栏</a:t>
              </a:r>
              <a:r>
                <a:rPr lang="en-US" altLang="zh-CN" sz="1200" dirty="0" smtClean="0">
                  <a:latin typeface="宋体" panose="02010600030101010101" pitchFamily="2" charset="-122"/>
                  <a:ea typeface="宋体" panose="02010600030101010101" pitchFamily="2" charset="-122"/>
                  <a:cs typeface="宋体" panose="02010600030101010101" pitchFamily="2" charset="-122"/>
                </a:rPr>
                <a:t> 3</a:t>
              </a:r>
              <a:r>
                <a:rPr lang="zh-CN" altLang="en-US" sz="1200" dirty="0" smtClean="0">
                  <a:latin typeface="宋体" panose="02010600030101010101" pitchFamily="2" charset="-122"/>
                  <a:ea typeface="宋体" panose="02010600030101010101" pitchFamily="2" charset="-122"/>
                  <a:cs typeface="宋体" panose="02010600030101010101" pitchFamily="2" charset="-122"/>
                </a:rPr>
                <a:t>、重庆市合川区土场镇人民政府公示栏</a:t>
              </a:r>
            </a:p>
            <a:p>
              <a:pPr>
                <a:lnSpc>
                  <a:spcPts val="1600"/>
                </a:lnSpc>
              </a:pPr>
              <a:r>
                <a:rPr lang="en-US" altLang="zh-CN" sz="1200" dirty="0" smtClean="0">
                  <a:latin typeface="宋体" panose="02010600030101010101" pitchFamily="2" charset="-122"/>
                  <a:ea typeface="宋体" panose="02010600030101010101" pitchFamily="2" charset="-122"/>
                  <a:cs typeface="宋体" panose="02010600030101010101" pitchFamily="2" charset="-122"/>
                </a:rPr>
                <a:t>2023</a:t>
              </a:r>
              <a:r>
                <a:rPr lang="zh-CN" altLang="en-US" sz="1200" dirty="0" smtClean="0">
                  <a:latin typeface="宋体" panose="02010600030101010101" pitchFamily="2" charset="-122"/>
                  <a:ea typeface="宋体" panose="02010600030101010101" pitchFamily="2" charset="-122"/>
                  <a:cs typeface="宋体" panose="02010600030101010101" pitchFamily="2" charset="-122"/>
                </a:rPr>
                <a:t>年</a:t>
              </a:r>
              <a:r>
                <a:rPr lang="en-US" altLang="zh-CN" sz="1200" dirty="0" smtClean="0">
                  <a:latin typeface="宋体" panose="02010600030101010101" pitchFamily="2" charset="-122"/>
                  <a:ea typeface="宋体" panose="02010600030101010101" pitchFamily="2" charset="-122"/>
                  <a:cs typeface="宋体" panose="02010600030101010101" pitchFamily="2" charset="-122"/>
                </a:rPr>
                <a:t>8</a:t>
              </a:r>
              <a:r>
                <a:rPr lang="zh-CN" altLang="en-US" sz="1200" dirty="0" smtClean="0">
                  <a:latin typeface="宋体" panose="02010600030101010101" pitchFamily="2" charset="-122"/>
                  <a:ea typeface="宋体" panose="02010600030101010101" pitchFamily="2" charset="-122"/>
                  <a:cs typeface="宋体" panose="02010600030101010101" pitchFamily="2" charset="-122"/>
                </a:rPr>
                <a:t>月</a:t>
              </a:r>
              <a:r>
                <a:rPr lang="en-US" altLang="zh-CN" sz="1200" dirty="0" smtClean="0">
                  <a:latin typeface="宋体" panose="02010600030101010101" pitchFamily="2" charset="-122"/>
                  <a:ea typeface="宋体" panose="02010600030101010101" pitchFamily="2" charset="-122"/>
                  <a:cs typeface="宋体" panose="02010600030101010101" pitchFamily="2" charset="-122"/>
                </a:rPr>
                <a:t>22</a:t>
              </a:r>
              <a:r>
                <a:rPr lang="zh-CN" altLang="en-US" sz="1200" dirty="0" smtClean="0">
                  <a:latin typeface="宋体" panose="02010600030101010101" pitchFamily="2" charset="-122"/>
                  <a:ea typeface="宋体" panose="02010600030101010101" pitchFamily="2" charset="-122"/>
                  <a:cs typeface="宋体" panose="02010600030101010101" pitchFamily="2" charset="-122"/>
                </a:rPr>
                <a:t>日</a:t>
              </a:r>
              <a:r>
                <a:rPr lang="en-US" altLang="zh-CN" sz="1200" dirty="0" smtClean="0">
                  <a:latin typeface="宋体" panose="02010600030101010101" pitchFamily="2" charset="-122"/>
                  <a:ea typeface="宋体" panose="02010600030101010101" pitchFamily="2" charset="-122"/>
                  <a:cs typeface="宋体" panose="02010600030101010101" pitchFamily="2" charset="-122"/>
                </a:rPr>
                <a:t>-2023</a:t>
              </a:r>
              <a:r>
                <a:rPr lang="zh-CN" altLang="en-US" sz="1200" dirty="0" smtClean="0">
                  <a:latin typeface="宋体" panose="02010600030101010101" pitchFamily="2" charset="-122"/>
                  <a:ea typeface="宋体" panose="02010600030101010101" pitchFamily="2" charset="-122"/>
                  <a:cs typeface="宋体" panose="02010600030101010101" pitchFamily="2" charset="-122"/>
                </a:rPr>
                <a:t>年</a:t>
              </a:r>
              <a:r>
                <a:rPr lang="en-US" altLang="zh-CN" sz="1200" dirty="0" smtClean="0">
                  <a:latin typeface="宋体" panose="02010600030101010101" pitchFamily="2" charset="-122"/>
                  <a:ea typeface="宋体" panose="02010600030101010101" pitchFamily="2" charset="-122"/>
                  <a:cs typeface="宋体" panose="02010600030101010101" pitchFamily="2" charset="-122"/>
                </a:rPr>
                <a:t>9</a:t>
              </a:r>
              <a:r>
                <a:rPr lang="zh-CN" altLang="en-US" sz="1200" dirty="0" smtClean="0">
                  <a:latin typeface="宋体" panose="02010600030101010101" pitchFamily="2" charset="-122"/>
                  <a:ea typeface="宋体" panose="02010600030101010101" pitchFamily="2" charset="-122"/>
                  <a:cs typeface="宋体" panose="02010600030101010101" pitchFamily="2" charset="-122"/>
                </a:rPr>
                <a:t>月</a:t>
              </a:r>
              <a:r>
                <a:rPr lang="en-US" altLang="zh-CN" sz="1200" dirty="0" smtClean="0">
                  <a:latin typeface="宋体" panose="02010600030101010101" pitchFamily="2" charset="-122"/>
                  <a:ea typeface="宋体" panose="02010600030101010101" pitchFamily="2" charset="-122"/>
                  <a:cs typeface="宋体" panose="02010600030101010101" pitchFamily="2" charset="-122"/>
                </a:rPr>
                <a:t>20</a:t>
              </a:r>
              <a:r>
                <a:rPr lang="zh-CN" altLang="en-US" sz="1200" dirty="0" smtClean="0">
                  <a:latin typeface="宋体" panose="02010600030101010101" pitchFamily="2" charset="-122"/>
                  <a:ea typeface="宋体" panose="02010600030101010101" pitchFamily="2" charset="-122"/>
                  <a:cs typeface="宋体" panose="02010600030101010101" pitchFamily="2" charset="-122"/>
                </a:rPr>
                <a:t>日</a:t>
              </a:r>
              <a:endParaRPr lang="zh-CN" altLang="en-US" sz="1200" dirty="0" smtClean="0">
                <a:latin typeface="宋体" panose="02010600030101010101" pitchFamily="2" charset="-122"/>
                <a:ea typeface="宋体" panose="02010600030101010101" pitchFamily="2" charset="-122"/>
                <a:cs typeface="宋体" panose="02010600030101010101" pitchFamily="2" charset="-122"/>
              </a:endParaRPr>
            </a:p>
            <a:p>
              <a:pPr>
                <a:lnSpc>
                  <a:spcPts val="1600"/>
                </a:lnSpc>
              </a:pPr>
              <a:r>
                <a:rPr lang="en-US" altLang="zh-CN" sz="1200" dirty="0" smtClean="0">
                  <a:latin typeface="宋体" panose="02010600030101010101" pitchFamily="2" charset="-122"/>
                  <a:ea typeface="宋体" panose="02010600030101010101" pitchFamily="2" charset="-122"/>
                  <a:cs typeface="宋体" panose="02010600030101010101" pitchFamily="2" charset="-122"/>
                </a:rPr>
                <a:t>1</a:t>
              </a:r>
              <a:r>
                <a:rPr lang="zh-CN" altLang="en-US" sz="1200" dirty="0" smtClean="0">
                  <a:latin typeface="宋体" panose="02010600030101010101" pitchFamily="2" charset="-122"/>
                  <a:ea typeface="宋体" panose="02010600030101010101" pitchFamily="2" charset="-122"/>
                  <a:cs typeface="宋体" panose="02010600030101010101" pitchFamily="2" charset="-122"/>
                </a:rPr>
                <a:t>、若您需对该规划修改发表意见，应在意见反馈期限届满前向重庆市合川区规划和自然资源局提交书面意见，同时提供身份证明材料、联系方式。书面意见可当面提交也可邮寄方式提交。以邮寄方式提交的，请在信封正面注明“公示反馈意见”字样，提交时间以邮局收件邮戳载明的时间为准。</a:t>
              </a:r>
            </a:p>
            <a:p>
              <a:pPr>
                <a:lnSpc>
                  <a:spcPts val="1600"/>
                </a:lnSpc>
              </a:pPr>
              <a:r>
                <a:rPr lang="en-US" altLang="zh-CN" sz="1200" dirty="0" smtClean="0">
                  <a:latin typeface="宋体" panose="02010600030101010101" pitchFamily="2" charset="-122"/>
                  <a:ea typeface="宋体" panose="02010600030101010101" pitchFamily="2" charset="-122"/>
                  <a:cs typeface="宋体" panose="02010600030101010101" pitchFamily="2" charset="-122"/>
                </a:rPr>
                <a:t>2</a:t>
              </a:r>
              <a:r>
                <a:rPr lang="zh-CN" altLang="en-US" sz="1200" dirty="0" smtClean="0">
                  <a:latin typeface="宋体" panose="02010600030101010101" pitchFamily="2" charset="-122"/>
                  <a:ea typeface="宋体" panose="02010600030101010101" pitchFamily="2" charset="-122"/>
                  <a:cs typeface="宋体" panose="02010600030101010101" pitchFamily="2" charset="-122"/>
                </a:rPr>
                <a:t>、若您认为是该规划方案的利害关系人，在提交书面意见时，还应提供规划方案直接涉及您利益的证明材料。</a:t>
              </a:r>
            </a:p>
            <a:p>
              <a:pPr>
                <a:lnSpc>
                  <a:spcPts val="1600"/>
                </a:lnSpc>
              </a:pPr>
              <a:r>
                <a:rPr lang="en-US" altLang="zh-CN" sz="1200" dirty="0" smtClean="0">
                  <a:latin typeface="宋体" panose="02010600030101010101" pitchFamily="2" charset="-122"/>
                  <a:ea typeface="宋体" panose="02010600030101010101" pitchFamily="2" charset="-122"/>
                  <a:cs typeface="宋体" panose="02010600030101010101" pitchFamily="2" charset="-122"/>
                </a:rPr>
                <a:t>3</a:t>
              </a:r>
              <a:r>
                <a:rPr lang="zh-CN" altLang="en-US" sz="1200" dirty="0" smtClean="0">
                  <a:latin typeface="宋体" panose="02010600030101010101" pitchFamily="2" charset="-122"/>
                  <a:ea typeface="宋体" panose="02010600030101010101" pitchFamily="2" charset="-122"/>
                  <a:cs typeface="宋体" panose="02010600030101010101" pitchFamily="2" charset="-122"/>
                </a:rPr>
                <a:t>、意见反馈期限截止至公示期届满后</a:t>
              </a:r>
              <a:r>
                <a:rPr lang="en-US" altLang="zh-CN" sz="1200" dirty="0" smtClean="0">
                  <a:latin typeface="宋体" panose="02010600030101010101" pitchFamily="2" charset="-122"/>
                  <a:ea typeface="宋体" panose="02010600030101010101" pitchFamily="2" charset="-122"/>
                  <a:cs typeface="宋体" panose="02010600030101010101" pitchFamily="2" charset="-122"/>
                </a:rPr>
                <a:t>5</a:t>
              </a:r>
              <a:r>
                <a:rPr lang="zh-CN" altLang="en-US" sz="1200" dirty="0" smtClean="0">
                  <a:latin typeface="宋体" panose="02010600030101010101" pitchFamily="2" charset="-122"/>
                  <a:ea typeface="宋体" panose="02010600030101010101" pitchFamily="2" charset="-122"/>
                  <a:cs typeface="宋体" panose="02010600030101010101" pitchFamily="2" charset="-122"/>
                </a:rPr>
                <a:t>个工作日内。规定期限未反馈意见的，视为放弃权利。</a:t>
              </a:r>
            </a:p>
            <a:p>
              <a:pPr>
                <a:lnSpc>
                  <a:spcPts val="1600"/>
                </a:lnSpc>
              </a:pPr>
              <a:r>
                <a:rPr lang="zh-CN" altLang="en-US" sz="1200" dirty="0" smtClean="0">
                  <a:latin typeface="宋体" panose="02010600030101010101" pitchFamily="2" charset="-122"/>
                  <a:ea typeface="宋体" panose="02010600030101010101" pitchFamily="2" charset="-122"/>
                  <a:cs typeface="宋体" panose="02010600030101010101" pitchFamily="2" charset="-122"/>
                </a:rPr>
                <a:t>邮寄地址：重庆市合川区南津街街道希尔安大道</a:t>
              </a:r>
              <a:r>
                <a:rPr lang="en-US" altLang="zh-CN" sz="1200" dirty="0" smtClean="0">
                  <a:latin typeface="宋体" panose="02010600030101010101" pitchFamily="2" charset="-122"/>
                  <a:ea typeface="宋体" panose="02010600030101010101" pitchFamily="2" charset="-122"/>
                  <a:cs typeface="宋体" panose="02010600030101010101" pitchFamily="2" charset="-122"/>
                </a:rPr>
                <a:t>490</a:t>
              </a:r>
              <a:r>
                <a:rPr lang="zh-CN" altLang="en-US" sz="1200" dirty="0" smtClean="0">
                  <a:latin typeface="宋体" panose="02010600030101010101" pitchFamily="2" charset="-122"/>
                  <a:ea typeface="宋体" panose="02010600030101010101" pitchFamily="2" charset="-122"/>
                  <a:cs typeface="宋体" panose="02010600030101010101" pitchFamily="2" charset="-122"/>
                </a:rPr>
                <a:t>号区规划自然资源局办公室收。</a:t>
              </a:r>
            </a:p>
            <a:p>
              <a:pPr>
                <a:lnSpc>
                  <a:spcPts val="1600"/>
                </a:lnSpc>
              </a:pPr>
              <a:r>
                <a:rPr lang="zh-CN" altLang="en-US" sz="1200" dirty="0" smtClean="0">
                  <a:latin typeface="宋体" panose="02010600030101010101" pitchFamily="2" charset="-122"/>
                  <a:ea typeface="宋体" panose="02010600030101010101" pitchFamily="2" charset="-122"/>
                  <a:cs typeface="宋体" panose="02010600030101010101" pitchFamily="2" charset="-122"/>
                </a:rPr>
                <a:t>联系人：李老师         联系方式：</a:t>
              </a:r>
              <a:r>
                <a:rPr lang="en-US" altLang="zh-CN" sz="1200" dirty="0" smtClean="0">
                  <a:latin typeface="宋体" panose="02010600030101010101" pitchFamily="2" charset="-122"/>
                  <a:ea typeface="宋体" panose="02010600030101010101" pitchFamily="2" charset="-122"/>
                  <a:cs typeface="宋体" panose="02010600030101010101" pitchFamily="2" charset="-122"/>
                </a:rPr>
                <a:t>023-42751281</a:t>
              </a:r>
              <a:endParaRPr lang="zh-CN" sz="1200"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sp>
        <p:nvSpPr>
          <p:cNvPr id="13" name="文本框 12"/>
          <p:cNvSpPr txBox="1"/>
          <p:nvPr>
            <p:custDataLst>
              <p:tags r:id="rId2"/>
            </p:custDataLst>
          </p:nvPr>
        </p:nvSpPr>
        <p:spPr>
          <a:xfrm>
            <a:off x="11342370" y="403225"/>
            <a:ext cx="1256665" cy="275590"/>
          </a:xfrm>
          <a:prstGeom prst="rect">
            <a:avLst/>
          </a:prstGeom>
          <a:noFill/>
          <a:extLst>
            <a:ext uri="{909E8E84-426E-40DD-AFC4-6F175D3DCCD1}">
              <a14:hiddenFill xmlns="" xmlns:a14="http://schemas.microsoft.com/office/drawing/2010/main">
                <a:solidFill>
                  <a:schemeClr val="bg1">
                    <a:lumMod val="75000"/>
                    <a:alpha val="81000"/>
                  </a:schemeClr>
                </a:solidFill>
              </a14:hiddenFill>
            </a:ext>
          </a:extLst>
        </p:spPr>
        <p:txBody>
          <a:bodyPr wrap="square" rtlCol="0">
            <a:spAutoFit/>
          </a:bodyPr>
          <a:lstStyle/>
          <a:p>
            <a:r>
              <a:rPr lang="zh-CN" altLang="en-US" sz="1200">
                <a:solidFill>
                  <a:schemeClr val="tx1">
                    <a:lumMod val="65000"/>
                    <a:lumOff val="35000"/>
                  </a:schemeClr>
                </a:solidFill>
                <a:latin typeface="宋体" panose="02010600030101010101" pitchFamily="2" charset="-122"/>
                <a:ea typeface="宋体" panose="02010600030101010101" pitchFamily="2" charset="-122"/>
              </a:rPr>
              <a:t>地块位置图</a:t>
            </a:r>
          </a:p>
        </p:txBody>
      </p:sp>
      <p:sp>
        <p:nvSpPr>
          <p:cNvPr id="17" name="圆角矩形标注 16"/>
          <p:cNvSpPr/>
          <p:nvPr>
            <p:custDataLst>
              <p:tags r:id="rId3"/>
            </p:custDataLst>
          </p:nvPr>
        </p:nvSpPr>
        <p:spPr>
          <a:xfrm>
            <a:off x="11587480" y="3424555"/>
            <a:ext cx="1184275" cy="197485"/>
          </a:xfrm>
          <a:prstGeom prst="wedgeRoundRectCallout">
            <a:avLst>
              <a:gd name="adj1" fmla="val -47328"/>
              <a:gd name="adj2" fmla="val -263504"/>
              <a:gd name="adj3" fmla="val 16667"/>
            </a:avLst>
          </a:prstGeom>
          <a:solidFill>
            <a:schemeClr val="bg1"/>
          </a:solidFill>
          <a:ln w="12700"/>
        </p:spPr>
        <p:style>
          <a:lnRef idx="2">
            <a:schemeClr val="accent1"/>
          </a:lnRef>
          <a:fillRef idx="1">
            <a:schemeClr val="lt1"/>
          </a:fillRef>
          <a:effectRef idx="0">
            <a:schemeClr val="accent1"/>
          </a:effectRef>
          <a:fontRef idx="minor">
            <a:schemeClr val="dk1"/>
          </a:fontRef>
        </p:style>
        <p:txBody>
          <a:bodyPr lIns="36195" tIns="36195" rIns="36195" bIns="36195" rtlCol="0" anchor="ctr"/>
          <a:lstStyle/>
          <a:p>
            <a:pPr algn="ctr"/>
            <a:r>
              <a:rPr lang="en-US" altLang="zh-CN" sz="1400">
                <a:solidFill>
                  <a:srgbClr val="FF0000"/>
                </a:solidFill>
                <a:sym typeface="+mn-ea"/>
              </a:rPr>
              <a:t>TD-43</a:t>
            </a:r>
            <a:r>
              <a:rPr lang="zh-CN" altLang="en-US" sz="1400">
                <a:solidFill>
                  <a:srgbClr val="FF0000"/>
                </a:solidFill>
                <a:sym typeface="+mn-ea"/>
              </a:rPr>
              <a:t>地块</a:t>
            </a:r>
          </a:p>
        </p:txBody>
      </p:sp>
      <p:sp>
        <p:nvSpPr>
          <p:cNvPr id="32" name="文本框 31"/>
          <p:cNvSpPr txBox="1"/>
          <p:nvPr>
            <p:custDataLst>
              <p:tags r:id="rId4"/>
            </p:custDataLst>
          </p:nvPr>
        </p:nvSpPr>
        <p:spPr>
          <a:xfrm>
            <a:off x="9045575" y="5972455"/>
            <a:ext cx="2147570" cy="184150"/>
          </a:xfrm>
          <a:prstGeom prst="rect">
            <a:avLst/>
          </a:prstGeom>
          <a:noFill/>
          <a:extLst>
            <a:ext uri="{909E8E84-426E-40DD-AFC4-6F175D3DCCD1}">
              <a14:hiddenFill xmlns="" xmlns:a14="http://schemas.microsoft.com/office/drawing/2010/main">
                <a:solidFill>
                  <a:schemeClr val="bg1">
                    <a:lumMod val="75000"/>
                    <a:alpha val="81000"/>
                  </a:schemeClr>
                </a:solidFill>
              </a14:hiddenFill>
            </a:ext>
          </a:extLst>
        </p:spPr>
        <p:txBody>
          <a:bodyPr wrap="square" lIns="0" tIns="0" rIns="0" bIns="0" rtlCol="0">
            <a:spAutoFit/>
          </a:bodyPr>
          <a:lstStyle/>
          <a:p>
            <a:r>
              <a:rPr lang="zh-CN" sz="1200">
                <a:solidFill>
                  <a:schemeClr val="tx1">
                    <a:lumMod val="65000"/>
                    <a:lumOff val="35000"/>
                  </a:schemeClr>
                </a:solidFill>
                <a:latin typeface="宋体" panose="02010600030101010101" pitchFamily="2" charset="-122"/>
                <a:ea typeface="宋体" panose="02010600030101010101" pitchFamily="2" charset="-122"/>
              </a:rPr>
              <a:t>土地利用规划图（修改前）</a:t>
            </a:r>
          </a:p>
        </p:txBody>
      </p:sp>
      <p:sp>
        <p:nvSpPr>
          <p:cNvPr id="33" name="文本框 32"/>
          <p:cNvSpPr txBox="1"/>
          <p:nvPr>
            <p:custDataLst>
              <p:tags r:id="rId5"/>
            </p:custDataLst>
          </p:nvPr>
        </p:nvSpPr>
        <p:spPr>
          <a:xfrm>
            <a:off x="12320270" y="5972455"/>
            <a:ext cx="1997710" cy="184150"/>
          </a:xfrm>
          <a:prstGeom prst="rect">
            <a:avLst/>
          </a:prstGeom>
          <a:noFill/>
          <a:extLst>
            <a:ext uri="{909E8E84-426E-40DD-AFC4-6F175D3DCCD1}">
              <a14:hiddenFill xmlns="" xmlns:a14="http://schemas.microsoft.com/office/drawing/2010/main">
                <a:solidFill>
                  <a:schemeClr val="bg1">
                    <a:lumMod val="75000"/>
                    <a:alpha val="81000"/>
                  </a:schemeClr>
                </a:solidFill>
              </a14:hiddenFill>
            </a:ext>
          </a:extLst>
        </p:spPr>
        <p:txBody>
          <a:bodyPr wrap="square" lIns="0" tIns="0" rIns="0" bIns="0" rtlCol="0">
            <a:spAutoFit/>
          </a:bodyPr>
          <a:lstStyle/>
          <a:p>
            <a:r>
              <a:rPr lang="zh-CN" sz="1200">
                <a:solidFill>
                  <a:schemeClr val="tx1">
                    <a:lumMod val="65000"/>
                    <a:lumOff val="35000"/>
                  </a:schemeClr>
                </a:solidFill>
                <a:latin typeface="宋体" panose="02010600030101010101" pitchFamily="2" charset="-122"/>
                <a:ea typeface="宋体" panose="02010600030101010101" pitchFamily="2" charset="-122"/>
              </a:rPr>
              <a:t>土地利用规划图（修改后）</a:t>
            </a:r>
          </a:p>
        </p:txBody>
      </p:sp>
      <p:graphicFrame>
        <p:nvGraphicFramePr>
          <p:cNvPr id="49" name="表格 48"/>
          <p:cNvGraphicFramePr/>
          <p:nvPr>
            <p:custDataLst>
              <p:tags r:id="rId6"/>
            </p:custDataLst>
          </p:nvPr>
        </p:nvGraphicFramePr>
        <p:xfrm>
          <a:off x="267970" y="7216775"/>
          <a:ext cx="7994882" cy="1459865"/>
        </p:xfrm>
        <a:graphic>
          <a:graphicData uri="http://schemas.openxmlformats.org/drawingml/2006/table">
            <a:tbl>
              <a:tblPr/>
              <a:tblGrid>
                <a:gridCol w="1236437"/>
                <a:gridCol w="732290"/>
                <a:gridCol w="547415"/>
                <a:gridCol w="425476"/>
                <a:gridCol w="521192"/>
                <a:gridCol w="500868"/>
                <a:gridCol w="808339"/>
                <a:gridCol w="517914"/>
                <a:gridCol w="729668"/>
                <a:gridCol w="607729"/>
                <a:gridCol w="1367554"/>
              </a:tblGrid>
              <a:tr h="367665">
                <a:tc>
                  <a:txBody>
                    <a:bodyPr/>
                    <a:lstStyle/>
                    <a:p>
                      <a:pPr indent="0" algn="ctr" fontAlgn="auto">
                        <a:lnSpc>
                          <a:spcPts val="1000"/>
                        </a:lnSpc>
                        <a:buNone/>
                      </a:pPr>
                      <a:r>
                        <a:rPr lang="en-US" sz="1000" b="0" dirty="0" err="1">
                          <a:latin typeface="宋体" panose="02010600030101010101" pitchFamily="2" charset="-122"/>
                          <a:ea typeface="宋体" panose="02010600030101010101" pitchFamily="2" charset="-122"/>
                          <a:cs typeface="宋体" panose="02010600030101010101" pitchFamily="2" charset="-122"/>
                        </a:rPr>
                        <a:t>地块编号</a:t>
                      </a:r>
                      <a:endParaRPr lang="en-US" altLang="en-US" sz="1000" b="0" dirty="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zh-CN" altLang="en-US" sz="1000" b="0">
                          <a:latin typeface="宋体" panose="02010600030101010101" pitchFamily="2" charset="-122"/>
                          <a:ea typeface="宋体" panose="02010600030101010101" pitchFamily="2" charset="-122"/>
                          <a:cs typeface="宋体" panose="02010600030101010101" pitchFamily="2" charset="-122"/>
                        </a:rPr>
                        <a:t>用地</a:t>
                      </a:r>
                      <a:r>
                        <a:rPr lang="en-US" sz="1000" b="0">
                          <a:latin typeface="宋体" panose="02010600030101010101" pitchFamily="2" charset="-122"/>
                          <a:ea typeface="宋体" panose="02010600030101010101" pitchFamily="2" charset="-122"/>
                          <a:cs typeface="宋体" panose="02010600030101010101" pitchFamily="2" charset="-122"/>
                        </a:rPr>
                        <a:t>面积</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r>
                        <a:rPr lang="zh-CN" altLang="en-US" sz="1000" b="0">
                          <a:latin typeface="宋体" panose="02010600030101010101" pitchFamily="2" charset="-122"/>
                          <a:ea typeface="宋体" panose="02010600030101010101" pitchFamily="2" charset="-122"/>
                          <a:cs typeface="宋体" panose="02010600030101010101" pitchFamily="2" charset="-122"/>
                        </a:rPr>
                        <a:t>公顷</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规划用</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地性质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兼容用</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地性质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容积率</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建筑密度(%)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建筑限高</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r>
                        <a:rPr lang="zh-CN" altLang="en-US" sz="1000" b="0">
                          <a:latin typeface="宋体" panose="02010600030101010101" pitchFamily="2" charset="-122"/>
                          <a:ea typeface="宋体" panose="02010600030101010101" pitchFamily="2" charset="-122"/>
                          <a:cs typeface="宋体" panose="02010600030101010101" pitchFamily="2" charset="-122"/>
                        </a:rPr>
                        <a:t>米</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绿地率</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停车泊位</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(个/㎡)</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公共</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配套设施</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备注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8440">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TD-43-01/01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5.51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≥1.0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≥40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　</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endParaRPr 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8440">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TD-43-02/01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1.97</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G2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　</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高压电力防护绿地</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8440">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TD-43-03/01</a:t>
                      </a: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(SJ)</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4.87</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≥1.0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≥40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　</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市级工业园区用地</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8440">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TD-43-04/01</a:t>
                      </a: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(SJ)</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2.23</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U12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　</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dirty="0" err="1">
                          <a:solidFill>
                            <a:schemeClr val="tx1"/>
                          </a:solidFill>
                          <a:latin typeface="宋体" panose="02010600030101010101" pitchFamily="2" charset="-122"/>
                          <a:ea typeface="宋体" panose="02010600030101010101" pitchFamily="2" charset="-122"/>
                          <a:cs typeface="宋体" panose="02010600030101010101" pitchFamily="2" charset="-122"/>
                        </a:rPr>
                        <a:t>市级工业园区用地</a:t>
                      </a:r>
                      <a:endPar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8440">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TD-43-05/01</a:t>
                      </a: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(SJ)</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0.40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G2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　</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dirty="0" err="1">
                          <a:solidFill>
                            <a:schemeClr val="tx1"/>
                          </a:solidFill>
                          <a:latin typeface="宋体" panose="02010600030101010101" pitchFamily="2" charset="-122"/>
                          <a:ea typeface="宋体" panose="02010600030101010101" pitchFamily="2" charset="-122"/>
                          <a:cs typeface="宋体" panose="02010600030101010101" pitchFamily="2" charset="-122"/>
                        </a:rPr>
                        <a:t>市级工业园区用地</a:t>
                      </a:r>
                      <a:endPar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51" name="文本框 50"/>
          <p:cNvSpPr txBox="1"/>
          <p:nvPr/>
        </p:nvSpPr>
        <p:spPr>
          <a:xfrm>
            <a:off x="2399665" y="6950075"/>
            <a:ext cx="3153410" cy="275590"/>
          </a:xfrm>
          <a:prstGeom prst="rect">
            <a:avLst/>
          </a:prstGeom>
          <a:noFill/>
          <a:ln w="9525">
            <a:noFill/>
          </a:ln>
        </p:spPr>
        <p:txBody>
          <a:bodyPr wrap="square">
            <a:spAutoFit/>
          </a:bodyPr>
          <a:lstStyle/>
          <a:p>
            <a:pPr indent="88900" algn="ctr"/>
            <a:r>
              <a:rPr lang="zh-CN" sz="1200" b="0">
                <a:latin typeface="Times New Roman" panose="02020603050405020304" charset="0"/>
                <a:ea typeface="宋体" panose="02010600030101010101" pitchFamily="2" charset="-122"/>
              </a:rPr>
              <a:t>地块指标一览表（修改前）</a:t>
            </a:r>
            <a:endParaRPr lang="zh-CN" altLang="en-US" sz="1200" b="0">
              <a:latin typeface="Times New Roman" panose="02020603050405020304" charset="0"/>
              <a:ea typeface="宋体" panose="02010600030101010101" pitchFamily="2" charset="-122"/>
            </a:endParaRPr>
          </a:p>
        </p:txBody>
      </p:sp>
      <p:sp>
        <p:nvSpPr>
          <p:cNvPr id="52" name="文本框 51"/>
          <p:cNvSpPr txBox="1"/>
          <p:nvPr/>
        </p:nvSpPr>
        <p:spPr>
          <a:xfrm>
            <a:off x="2350770" y="8695055"/>
            <a:ext cx="3153410" cy="275590"/>
          </a:xfrm>
          <a:prstGeom prst="rect">
            <a:avLst/>
          </a:prstGeom>
          <a:noFill/>
          <a:ln w="9525">
            <a:noFill/>
          </a:ln>
        </p:spPr>
        <p:txBody>
          <a:bodyPr wrap="square">
            <a:spAutoFit/>
          </a:bodyPr>
          <a:lstStyle/>
          <a:p>
            <a:pPr indent="88900" algn="ctr"/>
            <a:r>
              <a:rPr lang="zh-CN" sz="1200" b="0">
                <a:latin typeface="Times New Roman" panose="02020603050405020304" charset="0"/>
                <a:ea typeface="宋体" panose="02010600030101010101" pitchFamily="2" charset="-122"/>
              </a:rPr>
              <a:t>地块指标一览表（修改后）</a:t>
            </a:r>
            <a:endParaRPr lang="zh-CN" altLang="en-US" sz="1200" b="0">
              <a:latin typeface="Times New Roman" panose="02020603050405020304" charset="0"/>
              <a:ea typeface="宋体" panose="02010600030101010101" pitchFamily="2" charset="-122"/>
            </a:endParaRPr>
          </a:p>
        </p:txBody>
      </p:sp>
      <p:sp>
        <p:nvSpPr>
          <p:cNvPr id="2" name="矩形 1"/>
          <p:cNvSpPr/>
          <p:nvPr/>
        </p:nvSpPr>
        <p:spPr>
          <a:xfrm>
            <a:off x="130175" y="173990"/>
            <a:ext cx="14867890" cy="10414635"/>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3365" y="671194"/>
            <a:ext cx="8014335" cy="6331586"/>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表格 15"/>
          <p:cNvGraphicFramePr/>
          <p:nvPr>
            <p:custDataLst>
              <p:tags r:id="rId7"/>
            </p:custDataLst>
          </p:nvPr>
        </p:nvGraphicFramePr>
        <p:xfrm>
          <a:off x="271780" y="8990965"/>
          <a:ext cx="7991070" cy="1460500"/>
        </p:xfrm>
        <a:graphic>
          <a:graphicData uri="http://schemas.openxmlformats.org/drawingml/2006/table">
            <a:tbl>
              <a:tblPr/>
              <a:tblGrid>
                <a:gridCol w="1235847"/>
                <a:gridCol w="731941"/>
                <a:gridCol w="547154"/>
                <a:gridCol w="425273"/>
                <a:gridCol w="520943"/>
                <a:gridCol w="500630"/>
                <a:gridCol w="807953"/>
                <a:gridCol w="517667"/>
                <a:gridCol w="729320"/>
                <a:gridCol w="541912"/>
                <a:gridCol w="1432430"/>
              </a:tblGrid>
              <a:tr h="368300">
                <a:tc>
                  <a:txBody>
                    <a:bodyPr/>
                    <a:lstStyle/>
                    <a:p>
                      <a:pPr indent="0" algn="ctr" fontAlgn="auto">
                        <a:lnSpc>
                          <a:spcPts val="1000"/>
                        </a:lnSpc>
                        <a:buNone/>
                      </a:pPr>
                      <a:r>
                        <a:rPr lang="en-US" sz="1000" b="0" dirty="0" err="1">
                          <a:latin typeface="宋体" panose="02010600030101010101" pitchFamily="2" charset="-122"/>
                          <a:ea typeface="宋体" panose="02010600030101010101" pitchFamily="2" charset="-122"/>
                          <a:cs typeface="宋体" panose="02010600030101010101" pitchFamily="2" charset="-122"/>
                        </a:rPr>
                        <a:t>地块编号</a:t>
                      </a:r>
                      <a:endParaRPr lang="en-US" altLang="en-US" sz="1000" b="0" dirty="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zh-CN" altLang="en-US" sz="1000" b="0">
                          <a:latin typeface="宋体" panose="02010600030101010101" pitchFamily="2" charset="-122"/>
                          <a:ea typeface="宋体" panose="02010600030101010101" pitchFamily="2" charset="-122"/>
                          <a:cs typeface="宋体" panose="02010600030101010101" pitchFamily="2" charset="-122"/>
                        </a:rPr>
                        <a:t>用地</a:t>
                      </a:r>
                      <a:r>
                        <a:rPr lang="en-US" sz="1000" b="0">
                          <a:latin typeface="宋体" panose="02010600030101010101" pitchFamily="2" charset="-122"/>
                          <a:ea typeface="宋体" panose="02010600030101010101" pitchFamily="2" charset="-122"/>
                          <a:cs typeface="宋体" panose="02010600030101010101" pitchFamily="2" charset="-122"/>
                        </a:rPr>
                        <a:t>面积</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r>
                        <a:rPr lang="zh-CN" altLang="en-US" sz="1000" b="0">
                          <a:latin typeface="宋体" panose="02010600030101010101" pitchFamily="2" charset="-122"/>
                          <a:ea typeface="宋体" panose="02010600030101010101" pitchFamily="2" charset="-122"/>
                          <a:cs typeface="宋体" panose="02010600030101010101" pitchFamily="2" charset="-122"/>
                        </a:rPr>
                        <a:t>公顷</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规划用</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地性质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兼容用</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地性质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容积率</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建筑密度(%)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建筑限高</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r>
                        <a:rPr lang="zh-CN" altLang="en-US" sz="1000" b="0">
                          <a:latin typeface="宋体" panose="02010600030101010101" pitchFamily="2" charset="-122"/>
                          <a:ea typeface="宋体" panose="02010600030101010101" pitchFamily="2" charset="-122"/>
                          <a:cs typeface="宋体" panose="02010600030101010101" pitchFamily="2" charset="-122"/>
                        </a:rPr>
                        <a:t>米</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绿地率</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停车泊位</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(个/㎡)</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公共</a:t>
                      </a:r>
                    </a:p>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配套设施</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None/>
                      </a:pPr>
                      <a:r>
                        <a:rPr lang="en-US" sz="1000" b="0">
                          <a:latin typeface="宋体" panose="02010600030101010101" pitchFamily="2" charset="-122"/>
                          <a:ea typeface="宋体" panose="02010600030101010101" pitchFamily="2" charset="-122"/>
                          <a:cs typeface="宋体" panose="02010600030101010101" pitchFamily="2" charset="-122"/>
                        </a:rPr>
                        <a:t>备注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93040">
                <a:tc>
                  <a:txBody>
                    <a:bodyPr/>
                    <a:lstStyle/>
                    <a:p>
                      <a:pPr indent="0" algn="ctr" fontAlgn="auto">
                        <a:lnSpc>
                          <a:spcPts val="1000"/>
                        </a:lnSpc>
                        <a:buClrTx/>
                        <a:buSzTx/>
                        <a:buFontTx/>
                        <a:buNone/>
                      </a:pPr>
                      <a:r>
                        <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rPr>
                        <a:t>TD-43-01/02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5.51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≥1.0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≥40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93040">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TD-43-02/02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1.97</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G2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kern="1200" dirty="0" err="1">
                          <a:solidFill>
                            <a:schemeClr val="tx1"/>
                          </a:solidFill>
                          <a:latin typeface="宋体" panose="02010600030101010101" pitchFamily="2" charset="-122"/>
                          <a:ea typeface="宋体" panose="02010600030101010101" pitchFamily="2" charset="-122"/>
                          <a:cs typeface="宋体" panose="02010600030101010101" pitchFamily="2" charset="-122"/>
                        </a:rPr>
                        <a:t>高压电力防护绿地</a:t>
                      </a:r>
                      <a:endParaRPr lang="en-US" sz="100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93040">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TD-43-03/02</a:t>
                      </a: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(SJ)</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rPr>
                        <a:t>4.87</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M1</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≥1.0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≥40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err="1">
                          <a:solidFill>
                            <a:schemeClr val="tx1"/>
                          </a:solidFill>
                          <a:latin typeface="宋体" panose="02010600030101010101" pitchFamily="2" charset="-122"/>
                          <a:ea typeface="宋体" panose="02010600030101010101" pitchFamily="2" charset="-122"/>
                          <a:cs typeface="宋体" panose="02010600030101010101" pitchFamily="2" charset="-122"/>
                        </a:rPr>
                        <a:t>市级工业园区用地</a:t>
                      </a:r>
                      <a:endPar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93040">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TD-43-04/02</a:t>
                      </a: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(SJ)</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rPr>
                        <a:t>1.06</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U12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err="1">
                          <a:solidFill>
                            <a:schemeClr val="tx1"/>
                          </a:solidFill>
                          <a:latin typeface="宋体" panose="02010600030101010101" pitchFamily="2" charset="-122"/>
                          <a:ea typeface="宋体" panose="02010600030101010101" pitchFamily="2" charset="-122"/>
                          <a:cs typeface="宋体" panose="02010600030101010101" pitchFamily="2" charset="-122"/>
                        </a:rPr>
                        <a:t>市级工业园区用地</a:t>
                      </a:r>
                      <a:endPar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93040">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TD-43-05/02</a:t>
                      </a: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(SJ)</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rPr>
                        <a:t>1.57</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M2</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≥1.0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a:solidFill>
                            <a:schemeClr val="tx1"/>
                          </a:solidFill>
                          <a:latin typeface="宋体" panose="02010600030101010101" pitchFamily="2" charset="-122"/>
                          <a:ea typeface="宋体" panose="02010600030101010101" pitchFamily="2" charset="-122"/>
                          <a:cs typeface="宋体" panose="02010600030101010101" pitchFamily="2" charset="-122"/>
                        </a:rPr>
                        <a:t>≥40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endParaRPr lang="en-US" sz="1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ts val="1000"/>
                        </a:lnSpc>
                        <a:buClrTx/>
                        <a:buSzTx/>
                        <a:buFontTx/>
                        <a:buNone/>
                      </a:pPr>
                      <a:r>
                        <a:rPr lang="en-US" sz="1000" dirty="0" err="1">
                          <a:latin typeface="宋体" panose="02010600030101010101" pitchFamily="2" charset="-122"/>
                          <a:ea typeface="宋体" panose="02010600030101010101" pitchFamily="2" charset="-122"/>
                          <a:cs typeface="宋体" panose="02010600030101010101" pitchFamily="2" charset="-122"/>
                          <a:sym typeface="+mn-ea"/>
                        </a:rPr>
                        <a:t>市级工业园区用地</a:t>
                      </a:r>
                      <a:endParaRPr lang="en-US" sz="1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pic>
        <p:nvPicPr>
          <p:cNvPr id="22" name="图片 21"/>
          <p:cNvPicPr>
            <a:picLocks noChangeAspect="1"/>
          </p:cNvPicPr>
          <p:nvPr>
            <p:custDataLst>
              <p:tags r:id="rId8"/>
            </p:custDataLst>
          </p:nvPr>
        </p:nvPicPr>
        <p:blipFill>
          <a:blip r:embed="rId15"/>
          <a:srcRect t="12721" r="22541"/>
          <a:stretch>
            <a:fillRect/>
          </a:stretch>
        </p:blipFill>
        <p:spPr>
          <a:xfrm>
            <a:off x="11699240" y="6274715"/>
            <a:ext cx="3044190" cy="2876550"/>
          </a:xfrm>
          <a:prstGeom prst="rect">
            <a:avLst/>
          </a:prstGeom>
          <a:ln>
            <a:solidFill>
              <a:schemeClr val="tx1"/>
            </a:solidFill>
          </a:ln>
        </p:spPr>
      </p:pic>
      <p:pic>
        <p:nvPicPr>
          <p:cNvPr id="23" name="图片 22"/>
          <p:cNvPicPr>
            <a:picLocks noChangeAspect="1"/>
          </p:cNvPicPr>
          <p:nvPr>
            <p:custDataLst>
              <p:tags r:id="rId9"/>
            </p:custDataLst>
          </p:nvPr>
        </p:nvPicPr>
        <p:blipFill>
          <a:blip r:embed="rId16"/>
          <a:srcRect l="6797" t="12041" r="12008" b="-308"/>
          <a:stretch>
            <a:fillRect/>
          </a:stretch>
        </p:blipFill>
        <p:spPr>
          <a:xfrm>
            <a:off x="8362950" y="6277255"/>
            <a:ext cx="3157855" cy="2877185"/>
          </a:xfrm>
          <a:prstGeom prst="rect">
            <a:avLst/>
          </a:prstGeom>
          <a:ln>
            <a:solidFill>
              <a:schemeClr val="tx1"/>
            </a:solid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EyZDQ1NGNiZjA0YWNkZGMxNDc2YWNhNzFmZDRiMWUifQ=="/>
  <p:tag name="KSO_WPP_MARK_KEY" val="9e925a08-67cb-433f-863a-4e9b571fa36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UNIT_TABLE_BEAUTIFY" val="smartTable{b0581b04-25bc-4c75-967a-fbdc2c86a7f6}"/>
  <p:tag name="TABLE_ENDDRAG_ORIGIN_RECT" val="609*69"/>
  <p:tag name="TABLE_ENDDRAG_RECT" val="21*548*609*69"/>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TABLE_BEAUTIFY" val="smartTable{ef57b557-eae3-4976-8ebe-55a1ad1da154}"/>
  <p:tag name="TABLE_ENDDRAG_ORIGIN_RECT" val="609*82"/>
  <p:tag name="TABLE_ENDDRAG_RECT" val="21*686*609*82"/>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781</Words>
  <Application>WPS 演示</Application>
  <PresentationFormat>自定义</PresentationFormat>
  <Paragraphs>181</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USER-</cp:lastModifiedBy>
  <cp:revision>187</cp:revision>
  <dcterms:created xsi:type="dcterms:W3CDTF">2019-06-19T02:08:00Z</dcterms:created>
  <dcterms:modified xsi:type="dcterms:W3CDTF">2023-08-18T09:33:19Z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05996E1AAD1D4B31AABBCF0D34CF21A3_13</vt:lpwstr>
  </property>
</Properties>
</file>